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9" r:id="rId3"/>
    <p:sldId id="257" r:id="rId4"/>
    <p:sldId id="272" r:id="rId5"/>
    <p:sldId id="258" r:id="rId6"/>
    <p:sldId id="276" r:id="rId7"/>
    <p:sldId id="268" r:id="rId8"/>
    <p:sldId id="273" r:id="rId9"/>
    <p:sldId id="263" r:id="rId10"/>
    <p:sldId id="277" r:id="rId11"/>
    <p:sldId id="266" r:id="rId12"/>
    <p:sldId id="259" r:id="rId13"/>
    <p:sldId id="274" r:id="rId14"/>
    <p:sldId id="262" r:id="rId15"/>
    <p:sldId id="265" r:id="rId16"/>
    <p:sldId id="275" r:id="rId17"/>
    <p:sldId id="280" r:id="rId1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22" d="100"/>
          <a:sy n="122" d="100"/>
        </p:scale>
        <p:origin x="24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C82332C-05A1-43DF-9769-89BD7EAC5FE9}" type="datetimeFigureOut">
              <a:rPr kumimoji="1" lang="ja-JP" altLang="en-US" smtClean="0"/>
              <a:t>2025/6/6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32BB39D-0900-45B6-8E1E-64C64ED34B5B}" type="slidenum">
              <a:rPr kumimoji="1" lang="ja-JP" altLang="en-US" smtClean="0"/>
              <a:t>‹#›</a:t>
            </a:fld>
            <a:endParaRPr kumimoji="1" lang="ja-JP" altLang="en-US"/>
          </a:p>
        </p:txBody>
      </p:sp>
    </p:spTree>
    <p:extLst>
      <p:ext uri="{BB962C8B-B14F-4D97-AF65-F5344CB8AC3E}">
        <p14:creationId xmlns:p14="http://schemas.microsoft.com/office/powerpoint/2010/main" val="1013593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C82332C-05A1-43DF-9769-89BD7EAC5FE9}" type="datetimeFigureOut">
              <a:rPr kumimoji="1" lang="ja-JP" altLang="en-US" smtClean="0"/>
              <a:t>2025/6/6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32BB39D-0900-45B6-8E1E-64C64ED34B5B}" type="slidenum">
              <a:rPr kumimoji="1" lang="ja-JP" altLang="en-US" smtClean="0"/>
              <a:t>‹#›</a:t>
            </a:fld>
            <a:endParaRPr kumimoji="1" lang="ja-JP" altLang="en-US"/>
          </a:p>
        </p:txBody>
      </p:sp>
    </p:spTree>
    <p:extLst>
      <p:ext uri="{BB962C8B-B14F-4D97-AF65-F5344CB8AC3E}">
        <p14:creationId xmlns:p14="http://schemas.microsoft.com/office/powerpoint/2010/main" val="1084000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C82332C-05A1-43DF-9769-89BD7EAC5FE9}" type="datetimeFigureOut">
              <a:rPr kumimoji="1" lang="ja-JP" altLang="en-US" smtClean="0"/>
              <a:t>2025/6/6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32BB39D-0900-45B6-8E1E-64C64ED34B5B}" type="slidenum">
              <a:rPr kumimoji="1" lang="ja-JP" altLang="en-US" smtClean="0"/>
              <a:t>‹#›</a:t>
            </a:fld>
            <a:endParaRPr kumimoji="1" lang="ja-JP" altLang="en-US"/>
          </a:p>
        </p:txBody>
      </p:sp>
    </p:spTree>
    <p:extLst>
      <p:ext uri="{BB962C8B-B14F-4D97-AF65-F5344CB8AC3E}">
        <p14:creationId xmlns:p14="http://schemas.microsoft.com/office/powerpoint/2010/main" val="2853520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C82332C-05A1-43DF-9769-89BD7EAC5FE9}" type="datetimeFigureOut">
              <a:rPr kumimoji="1" lang="ja-JP" altLang="en-US" smtClean="0"/>
              <a:t>2025/6/6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32BB39D-0900-45B6-8E1E-64C64ED34B5B}" type="slidenum">
              <a:rPr kumimoji="1" lang="ja-JP" altLang="en-US" smtClean="0"/>
              <a:t>‹#›</a:t>
            </a:fld>
            <a:endParaRPr kumimoji="1" lang="ja-JP" altLang="en-US"/>
          </a:p>
        </p:txBody>
      </p:sp>
    </p:spTree>
    <p:extLst>
      <p:ext uri="{BB962C8B-B14F-4D97-AF65-F5344CB8AC3E}">
        <p14:creationId xmlns:p14="http://schemas.microsoft.com/office/powerpoint/2010/main" val="3618054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C82332C-05A1-43DF-9769-89BD7EAC5FE9}" type="datetimeFigureOut">
              <a:rPr kumimoji="1" lang="ja-JP" altLang="en-US" smtClean="0"/>
              <a:t>2025/6/6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32BB39D-0900-45B6-8E1E-64C64ED34B5B}" type="slidenum">
              <a:rPr kumimoji="1" lang="ja-JP" altLang="en-US" smtClean="0"/>
              <a:t>‹#›</a:t>
            </a:fld>
            <a:endParaRPr kumimoji="1" lang="ja-JP" altLang="en-US"/>
          </a:p>
        </p:txBody>
      </p:sp>
    </p:spTree>
    <p:extLst>
      <p:ext uri="{BB962C8B-B14F-4D97-AF65-F5344CB8AC3E}">
        <p14:creationId xmlns:p14="http://schemas.microsoft.com/office/powerpoint/2010/main" val="4148769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C82332C-05A1-43DF-9769-89BD7EAC5FE9}" type="datetimeFigureOut">
              <a:rPr kumimoji="1" lang="ja-JP" altLang="en-US" smtClean="0"/>
              <a:t>2025/6/6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32BB39D-0900-45B6-8E1E-64C64ED34B5B}" type="slidenum">
              <a:rPr kumimoji="1" lang="ja-JP" altLang="en-US" smtClean="0"/>
              <a:t>‹#›</a:t>
            </a:fld>
            <a:endParaRPr kumimoji="1" lang="ja-JP" altLang="en-US"/>
          </a:p>
        </p:txBody>
      </p:sp>
    </p:spTree>
    <p:extLst>
      <p:ext uri="{BB962C8B-B14F-4D97-AF65-F5344CB8AC3E}">
        <p14:creationId xmlns:p14="http://schemas.microsoft.com/office/powerpoint/2010/main" val="216549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C82332C-05A1-43DF-9769-89BD7EAC5FE9}" type="datetimeFigureOut">
              <a:rPr kumimoji="1" lang="ja-JP" altLang="en-US" smtClean="0"/>
              <a:t>2025/6/6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32BB39D-0900-45B6-8E1E-64C64ED34B5B}" type="slidenum">
              <a:rPr kumimoji="1" lang="ja-JP" altLang="en-US" smtClean="0"/>
              <a:t>‹#›</a:t>
            </a:fld>
            <a:endParaRPr kumimoji="1" lang="ja-JP" altLang="en-US"/>
          </a:p>
        </p:txBody>
      </p:sp>
    </p:spTree>
    <p:extLst>
      <p:ext uri="{BB962C8B-B14F-4D97-AF65-F5344CB8AC3E}">
        <p14:creationId xmlns:p14="http://schemas.microsoft.com/office/powerpoint/2010/main" val="1472481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C82332C-05A1-43DF-9769-89BD7EAC5FE9}" type="datetimeFigureOut">
              <a:rPr kumimoji="1" lang="ja-JP" altLang="en-US" smtClean="0"/>
              <a:t>2025/6/6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32BB39D-0900-45B6-8E1E-64C64ED34B5B}" type="slidenum">
              <a:rPr kumimoji="1" lang="ja-JP" altLang="en-US" smtClean="0"/>
              <a:t>‹#›</a:t>
            </a:fld>
            <a:endParaRPr kumimoji="1" lang="ja-JP" altLang="en-US"/>
          </a:p>
        </p:txBody>
      </p:sp>
    </p:spTree>
    <p:extLst>
      <p:ext uri="{BB962C8B-B14F-4D97-AF65-F5344CB8AC3E}">
        <p14:creationId xmlns:p14="http://schemas.microsoft.com/office/powerpoint/2010/main" val="1795428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C82332C-05A1-43DF-9769-89BD7EAC5FE9}" type="datetimeFigureOut">
              <a:rPr kumimoji="1" lang="ja-JP" altLang="en-US" smtClean="0"/>
              <a:t>2025/6/6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32BB39D-0900-45B6-8E1E-64C64ED34B5B}" type="slidenum">
              <a:rPr kumimoji="1" lang="ja-JP" altLang="en-US" smtClean="0"/>
              <a:t>‹#›</a:t>
            </a:fld>
            <a:endParaRPr kumimoji="1" lang="ja-JP" altLang="en-US"/>
          </a:p>
        </p:txBody>
      </p:sp>
    </p:spTree>
    <p:extLst>
      <p:ext uri="{BB962C8B-B14F-4D97-AF65-F5344CB8AC3E}">
        <p14:creationId xmlns:p14="http://schemas.microsoft.com/office/powerpoint/2010/main" val="386876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C82332C-05A1-43DF-9769-89BD7EAC5FE9}" type="datetimeFigureOut">
              <a:rPr kumimoji="1" lang="ja-JP" altLang="en-US" smtClean="0"/>
              <a:t>2025/6/6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32BB39D-0900-45B6-8E1E-64C64ED34B5B}" type="slidenum">
              <a:rPr kumimoji="1" lang="ja-JP" altLang="en-US" smtClean="0"/>
              <a:t>‹#›</a:t>
            </a:fld>
            <a:endParaRPr kumimoji="1" lang="ja-JP" altLang="en-US"/>
          </a:p>
        </p:txBody>
      </p:sp>
    </p:spTree>
    <p:extLst>
      <p:ext uri="{BB962C8B-B14F-4D97-AF65-F5344CB8AC3E}">
        <p14:creationId xmlns:p14="http://schemas.microsoft.com/office/powerpoint/2010/main" val="254741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C82332C-05A1-43DF-9769-89BD7EAC5FE9}" type="datetimeFigureOut">
              <a:rPr kumimoji="1" lang="ja-JP" altLang="en-US" smtClean="0"/>
              <a:t>2025/6/6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32BB39D-0900-45B6-8E1E-64C64ED34B5B}" type="slidenum">
              <a:rPr kumimoji="1" lang="ja-JP" altLang="en-US" smtClean="0"/>
              <a:t>‹#›</a:t>
            </a:fld>
            <a:endParaRPr kumimoji="1" lang="ja-JP" altLang="en-US"/>
          </a:p>
        </p:txBody>
      </p:sp>
    </p:spTree>
    <p:extLst>
      <p:ext uri="{BB962C8B-B14F-4D97-AF65-F5344CB8AC3E}">
        <p14:creationId xmlns:p14="http://schemas.microsoft.com/office/powerpoint/2010/main" val="1237861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2332C-05A1-43DF-9769-89BD7EAC5FE9}" type="datetimeFigureOut">
              <a:rPr kumimoji="1" lang="ja-JP" altLang="en-US" smtClean="0"/>
              <a:t>2025/6/6</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2BB39D-0900-45B6-8E1E-64C64ED34B5B}" type="slidenum">
              <a:rPr kumimoji="1" lang="ja-JP" altLang="en-US" smtClean="0"/>
              <a:t>‹#›</a:t>
            </a:fld>
            <a:endParaRPr kumimoji="1" lang="ja-JP" altLang="en-US"/>
          </a:p>
        </p:txBody>
      </p:sp>
    </p:spTree>
    <p:extLst>
      <p:ext uri="{BB962C8B-B14F-4D97-AF65-F5344CB8AC3E}">
        <p14:creationId xmlns:p14="http://schemas.microsoft.com/office/powerpoint/2010/main" val="3696523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4711" t="844" r="7995" b="-105"/>
          <a:stretch/>
        </p:blipFill>
        <p:spPr>
          <a:xfrm>
            <a:off x="-14514" y="-14514"/>
            <a:ext cx="12235543" cy="6879772"/>
          </a:xfrm>
          <a:prstGeom prst="rect">
            <a:avLst/>
          </a:prstGeom>
          <a:blipFill>
            <a:blip r:embed="rId3">
              <a:alphaModFix amt="65000"/>
              <a:duotone>
                <a:schemeClr val="accent1">
                  <a:shade val="45000"/>
                  <a:satMod val="135000"/>
                </a:schemeClr>
                <a:prstClr val="white"/>
              </a:duotone>
            </a:blip>
            <a:stretch>
              <a:fillRect/>
            </a:stretch>
          </a:blipFill>
        </p:spPr>
      </p:pic>
      <p:sp>
        <p:nvSpPr>
          <p:cNvPr id="7" name="テキスト ボックス 6"/>
          <p:cNvSpPr txBox="1"/>
          <p:nvPr/>
        </p:nvSpPr>
        <p:spPr>
          <a:xfrm>
            <a:off x="3095625" y="5240893"/>
            <a:ext cx="6057900" cy="369332"/>
          </a:xfrm>
          <a:prstGeom prst="rect">
            <a:avLst/>
          </a:prstGeom>
          <a:noFill/>
        </p:spPr>
        <p:txBody>
          <a:bodyPr wrap="square" rtlCol="0">
            <a:spAutoFit/>
          </a:bodyPr>
          <a:lstStyle/>
          <a:p>
            <a:pPr algn="ctr"/>
            <a:r>
              <a:rPr kumimoji="1" lang="ja-JP" altLang="en-US" b="1" dirty="0">
                <a:latin typeface="Meiryo UI" panose="020B0604030504040204" pitchFamily="50" charset="-128"/>
                <a:ea typeface="Meiryo UI" panose="020B0604030504040204" pitchFamily="50" charset="-128"/>
              </a:rPr>
              <a:t>地域共創推進業務運営事務局</a:t>
            </a:r>
          </a:p>
        </p:txBody>
      </p:sp>
      <p:sp>
        <p:nvSpPr>
          <p:cNvPr id="8" name="テキスト ボックス 7"/>
          <p:cNvSpPr txBox="1"/>
          <p:nvPr/>
        </p:nvSpPr>
        <p:spPr>
          <a:xfrm>
            <a:off x="3095625" y="5610225"/>
            <a:ext cx="6134100" cy="369332"/>
          </a:xfrm>
          <a:prstGeom prst="rect">
            <a:avLst/>
          </a:prstGeom>
          <a:noFill/>
        </p:spPr>
        <p:txBody>
          <a:bodyPr wrap="square" rtlCol="0">
            <a:spAutoFit/>
          </a:bodyPr>
          <a:lstStyle/>
          <a:p>
            <a:pPr algn="ctr"/>
            <a:r>
              <a:rPr kumimoji="1" lang="ja-JP" altLang="en-US" b="1" dirty="0">
                <a:latin typeface="Meiryo UI" panose="020B0604030504040204" pitchFamily="50" charset="-128"/>
                <a:ea typeface="Meiryo UI" panose="020B0604030504040204" pitchFamily="50" charset="-128"/>
              </a:rPr>
              <a:t>とく</a:t>
            </a:r>
            <a:r>
              <a:rPr kumimoji="1" lang="ja-JP" altLang="en-US" b="1" dirty="0" err="1">
                <a:latin typeface="Meiryo UI" panose="020B0604030504040204" pitchFamily="50" charset="-128"/>
                <a:ea typeface="Meiryo UI" panose="020B0604030504040204" pitchFamily="50" charset="-128"/>
              </a:rPr>
              <a:t>ぎん</a:t>
            </a:r>
            <a:r>
              <a:rPr kumimoji="1" lang="ja-JP" altLang="en-US" b="1" dirty="0">
                <a:latin typeface="Meiryo UI" panose="020B0604030504040204" pitchFamily="50" charset="-128"/>
                <a:ea typeface="Meiryo UI" panose="020B0604030504040204" pitchFamily="50" charset="-128"/>
              </a:rPr>
              <a:t>トモニリンクアップ株式会社</a:t>
            </a:r>
          </a:p>
        </p:txBody>
      </p:sp>
      <p:sp>
        <p:nvSpPr>
          <p:cNvPr id="10" name="テキスト ボックス 9"/>
          <p:cNvSpPr txBox="1"/>
          <p:nvPr/>
        </p:nvSpPr>
        <p:spPr>
          <a:xfrm>
            <a:off x="2386012" y="2261069"/>
            <a:ext cx="7534275" cy="1077218"/>
          </a:xfrm>
          <a:prstGeom prst="rect">
            <a:avLst/>
          </a:prstGeom>
          <a:noFill/>
        </p:spPr>
        <p:txBody>
          <a:bodyPr wrap="square" rtlCol="0">
            <a:spAutoFit/>
          </a:bodyPr>
          <a:lstStyle/>
          <a:p>
            <a:pPr algn="ctr"/>
            <a:r>
              <a:rPr kumimoji="1" lang="en-US" altLang="ja-JP" sz="3200" b="1" dirty="0" err="1">
                <a:latin typeface="Meiryo UI" panose="020B0604030504040204" pitchFamily="50" charset="-128"/>
                <a:ea typeface="Meiryo UI" panose="020B0604030504040204" pitchFamily="50" charset="-128"/>
              </a:rPr>
              <a:t>Komatsushima</a:t>
            </a:r>
            <a:r>
              <a:rPr kumimoji="1" lang="en-US" altLang="ja-JP" sz="3200" b="1" dirty="0">
                <a:latin typeface="Meiryo UI" panose="020B0604030504040204" pitchFamily="50" charset="-128"/>
                <a:ea typeface="Meiryo UI" panose="020B0604030504040204" pitchFamily="50" charset="-128"/>
              </a:rPr>
              <a:t> Innovators Port</a:t>
            </a:r>
          </a:p>
          <a:p>
            <a:pPr algn="ctr"/>
            <a:r>
              <a:rPr lang="ja-JP" altLang="en-US" sz="3200" b="1" dirty="0">
                <a:latin typeface="Meiryo UI" panose="020B0604030504040204" pitchFamily="50" charset="-128"/>
                <a:ea typeface="Meiryo UI" panose="020B0604030504040204" pitchFamily="50" charset="-128"/>
              </a:rPr>
              <a:t>事業説明</a:t>
            </a:r>
            <a:endParaRPr kumimoji="1" lang="ja-JP" altLang="en-US" sz="3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04865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7453" y="274596"/>
            <a:ext cx="5681708" cy="400110"/>
            <a:chOff x="257453" y="176939"/>
            <a:chExt cx="4839660" cy="400110"/>
          </a:xfrm>
        </p:grpSpPr>
        <p:sp>
          <p:nvSpPr>
            <p:cNvPr id="5" name="テキスト ボックス 4"/>
            <p:cNvSpPr txBox="1"/>
            <p:nvPr/>
          </p:nvSpPr>
          <p:spPr>
            <a:xfrm>
              <a:off x="303172" y="176939"/>
              <a:ext cx="4793941"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イノベーター創出プログラムについて</a:t>
              </a:r>
            </a:p>
          </p:txBody>
        </p:sp>
        <p:sp>
          <p:nvSpPr>
            <p:cNvPr id="6" name="正方形/長方形 5"/>
            <p:cNvSpPr/>
            <p:nvPr/>
          </p:nvSpPr>
          <p:spPr>
            <a:xfrm>
              <a:off x="257453" y="227288"/>
              <a:ext cx="45719" cy="332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8" name="テキスト ボックス 7"/>
          <p:cNvSpPr txBox="1"/>
          <p:nvPr/>
        </p:nvSpPr>
        <p:spPr>
          <a:xfrm>
            <a:off x="1053484" y="5353784"/>
            <a:ext cx="9854214" cy="646331"/>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本事業</a:t>
            </a:r>
            <a:r>
              <a:rPr kumimoji="1" lang="en-US" altLang="ja-JP" dirty="0">
                <a:latin typeface="Meiryo UI" panose="020B0604030504040204" pitchFamily="50" charset="-128"/>
                <a:ea typeface="Meiryo UI" panose="020B0604030504040204" pitchFamily="50" charset="-128"/>
              </a:rPr>
              <a:t>HP</a:t>
            </a:r>
            <a:r>
              <a:rPr kumimoji="1" lang="ja-JP" altLang="en-US" dirty="0">
                <a:latin typeface="Meiryo UI" panose="020B0604030504040204" pitchFamily="50" charset="-128"/>
                <a:ea typeface="Meiryo UI" panose="020B0604030504040204" pitchFamily="50" charset="-128"/>
              </a:rPr>
              <a:t>内の申込</a:t>
            </a:r>
            <a:r>
              <a:rPr lang="ja-JP" altLang="en-US" dirty="0">
                <a:latin typeface="Meiryo UI" panose="020B0604030504040204" pitchFamily="50" charset="-128"/>
                <a:ea typeface="Meiryo UI" panose="020B0604030504040204" pitchFamily="50" charset="-128"/>
              </a:rPr>
              <a:t>フォームより応募　　　</a:t>
            </a:r>
            <a:endParaRPr lang="en-US" altLang="ja-JP"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URL</a:t>
            </a:r>
            <a:r>
              <a:rPr lang="ja-JP" altLang="en-US" dirty="0">
                <a:latin typeface="Meiryo UI" panose="020B0604030504040204" pitchFamily="50" charset="-128"/>
                <a:ea typeface="Meiryo UI" panose="020B0604030504040204" pitchFamily="50" charset="-128"/>
              </a:rPr>
              <a:t>：</a:t>
            </a:r>
            <a:r>
              <a:rPr lang="en-US" altLang="ja-JP" dirty="0"/>
              <a:t>https://forms.gle/xmmqQkEgpB3L34ww9</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787156" y="4847138"/>
            <a:ext cx="2547891" cy="461665"/>
          </a:xfrm>
          <a:prstGeom prst="rect">
            <a:avLst/>
          </a:prstGeom>
          <a:noFill/>
        </p:spPr>
        <p:txBody>
          <a:bodyPr wrap="square" rtlCol="0">
            <a:spAutoFit/>
          </a:bodyPr>
          <a:lstStyle/>
          <a:p>
            <a:r>
              <a:rPr lang="ja-JP" altLang="en-US" sz="2400" b="1" dirty="0">
                <a:solidFill>
                  <a:schemeClr val="accent1">
                    <a:lumMod val="75000"/>
                  </a:schemeClr>
                </a:solidFill>
                <a:latin typeface="Meiryo UI" panose="020B0604030504040204" pitchFamily="50" charset="-128"/>
                <a:ea typeface="Meiryo UI" panose="020B0604030504040204" pitchFamily="50" charset="-128"/>
              </a:rPr>
              <a:t>応募</a:t>
            </a:r>
            <a:r>
              <a:rPr kumimoji="1" lang="ja-JP" altLang="en-US" sz="2400" b="1" dirty="0">
                <a:solidFill>
                  <a:schemeClr val="accent1">
                    <a:lumMod val="75000"/>
                  </a:schemeClr>
                </a:solidFill>
                <a:latin typeface="Meiryo UI" panose="020B0604030504040204" pitchFamily="50" charset="-128"/>
                <a:ea typeface="Meiryo UI" panose="020B0604030504040204" pitchFamily="50" charset="-128"/>
              </a:rPr>
              <a:t>方法</a:t>
            </a:r>
            <a:endParaRPr kumimoji="1" lang="en-US" altLang="ja-JP" sz="2400" b="1" dirty="0">
              <a:solidFill>
                <a:schemeClr val="accent1">
                  <a:lumMod val="75000"/>
                </a:schemeClr>
              </a:solidFill>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787156" y="1374869"/>
            <a:ext cx="2239976" cy="461665"/>
          </a:xfrm>
          <a:prstGeom prst="rect">
            <a:avLst/>
          </a:prstGeom>
          <a:noFill/>
        </p:spPr>
        <p:txBody>
          <a:bodyPr wrap="square" rtlCol="0">
            <a:spAutoFit/>
          </a:bodyPr>
          <a:lstStyle/>
          <a:p>
            <a:r>
              <a:rPr kumimoji="1" lang="ja-JP" altLang="en-US" sz="2400" b="1" dirty="0">
                <a:solidFill>
                  <a:schemeClr val="accent1">
                    <a:lumMod val="75000"/>
                  </a:schemeClr>
                </a:solidFill>
                <a:latin typeface="Meiryo UI" panose="020B0604030504040204" pitchFamily="50" charset="-128"/>
                <a:ea typeface="Meiryo UI" panose="020B0604030504040204" pitchFamily="50" charset="-128"/>
              </a:rPr>
              <a:t>対象者</a:t>
            </a:r>
            <a:endParaRPr kumimoji="1" lang="en-US" altLang="ja-JP" sz="2400" b="1" dirty="0">
              <a:solidFill>
                <a:schemeClr val="accent1">
                  <a:lumMod val="75000"/>
                </a:schemeClr>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982466" y="1761686"/>
            <a:ext cx="9022344"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・小松島市内で新たに起業または第二創業を行う個人もしくは中小企業</a:t>
            </a:r>
          </a:p>
        </p:txBody>
      </p:sp>
      <p:sp>
        <p:nvSpPr>
          <p:cNvPr id="18" name="テキスト ボックス 17"/>
          <p:cNvSpPr txBox="1"/>
          <p:nvPr/>
        </p:nvSpPr>
        <p:spPr>
          <a:xfrm>
            <a:off x="1053488" y="2057451"/>
            <a:ext cx="10031763" cy="646331"/>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dirty="0">
                <a:latin typeface="Meiryo UI" panose="020B0604030504040204" pitchFamily="50" charset="-128"/>
                <a:ea typeface="Meiryo UI" panose="020B0604030504040204" pitchFamily="50" charset="-128"/>
              </a:rPr>
              <a:t>小松島市外の方も応募可能。ただし、小松島市内に既に事業所、店舗、工場等の設置をしている</a:t>
            </a:r>
            <a:r>
              <a:rPr lang="ja-JP" altLang="en-US" dirty="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　　もしくは令和</a:t>
            </a:r>
            <a:r>
              <a:rPr kumimoji="1" lang="en-US" altLang="ja-JP" dirty="0">
                <a:latin typeface="Meiryo UI" panose="020B0604030504040204" pitchFamily="50" charset="-128"/>
                <a:ea typeface="Meiryo UI" panose="020B0604030504040204" pitchFamily="50" charset="-128"/>
              </a:rPr>
              <a:t>9</a:t>
            </a:r>
            <a:r>
              <a:rPr kumimoji="1" lang="ja-JP" altLang="en-US" dirty="0">
                <a:latin typeface="Meiryo UI" panose="020B0604030504040204" pitchFamily="50" charset="-128"/>
                <a:ea typeface="Meiryo UI" panose="020B0604030504040204" pitchFamily="50" charset="-128"/>
              </a:rPr>
              <a:t>年</a:t>
            </a:r>
            <a:r>
              <a:rPr kumimoji="1" lang="en-US" altLang="ja-JP" dirty="0">
                <a:latin typeface="Meiryo UI" panose="020B0604030504040204" pitchFamily="50" charset="-128"/>
                <a:ea typeface="Meiryo UI" panose="020B0604030504040204" pitchFamily="50" charset="-128"/>
              </a:rPr>
              <a:t>3</a:t>
            </a:r>
            <a:r>
              <a:rPr kumimoji="1" lang="ja-JP" altLang="en-US" dirty="0">
                <a:latin typeface="Meiryo UI" panose="020B0604030504040204" pitchFamily="50" charset="-128"/>
                <a:ea typeface="Meiryo UI" panose="020B0604030504040204" pitchFamily="50" charset="-128"/>
              </a:rPr>
              <a:t>月</a:t>
            </a:r>
            <a:r>
              <a:rPr kumimoji="1" lang="en-US" altLang="ja-JP" dirty="0">
                <a:latin typeface="Meiryo UI" panose="020B0604030504040204" pitchFamily="50" charset="-128"/>
                <a:ea typeface="Meiryo UI" panose="020B0604030504040204" pitchFamily="50" charset="-128"/>
              </a:rPr>
              <a:t>31</a:t>
            </a:r>
            <a:r>
              <a:rPr kumimoji="1" lang="ja-JP" altLang="en-US" dirty="0">
                <a:latin typeface="Meiryo UI" panose="020B0604030504040204" pitchFamily="50" charset="-128"/>
                <a:ea typeface="Meiryo UI" panose="020B0604030504040204" pitchFamily="50" charset="-128"/>
              </a:rPr>
              <a:t>日までに設置を予定していること。</a:t>
            </a:r>
            <a:endParaRPr kumimoji="1" lang="en-US" altLang="ja-JP" dirty="0">
              <a:latin typeface="Meiryo UI" panose="020B0604030504040204" pitchFamily="50" charset="-128"/>
              <a:ea typeface="Meiryo UI" panose="020B0604030504040204" pitchFamily="50" charset="-128"/>
            </a:endParaRPr>
          </a:p>
        </p:txBody>
      </p:sp>
      <p:cxnSp>
        <p:nvCxnSpPr>
          <p:cNvPr id="21" name="直線コネクタ 20"/>
          <p:cNvCxnSpPr/>
          <p:nvPr/>
        </p:nvCxnSpPr>
        <p:spPr>
          <a:xfrm>
            <a:off x="1053484" y="2681055"/>
            <a:ext cx="104756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787156" y="3078543"/>
            <a:ext cx="2239976" cy="461665"/>
          </a:xfrm>
          <a:prstGeom prst="rect">
            <a:avLst/>
          </a:prstGeom>
          <a:noFill/>
        </p:spPr>
        <p:txBody>
          <a:bodyPr wrap="square" rtlCol="0">
            <a:spAutoFit/>
          </a:bodyPr>
          <a:lstStyle/>
          <a:p>
            <a:r>
              <a:rPr lang="ja-JP" altLang="en-US" sz="2400" b="1" dirty="0">
                <a:solidFill>
                  <a:schemeClr val="accent1">
                    <a:lumMod val="75000"/>
                  </a:schemeClr>
                </a:solidFill>
                <a:latin typeface="Meiryo UI" panose="020B0604030504040204" pitchFamily="50" charset="-128"/>
                <a:ea typeface="Meiryo UI" panose="020B0604030504040204" pitchFamily="50" charset="-128"/>
              </a:rPr>
              <a:t>支援対象事業</a:t>
            </a:r>
            <a:endParaRPr kumimoji="1" lang="en-US" altLang="ja-JP" sz="2400" b="1" dirty="0">
              <a:solidFill>
                <a:schemeClr val="accent1">
                  <a:lumMod val="75000"/>
                </a:schemeClr>
              </a:solidFill>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982466" y="3441191"/>
            <a:ext cx="9022344"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・小松島市内において実施する事業</a:t>
            </a:r>
          </a:p>
        </p:txBody>
      </p:sp>
      <p:sp>
        <p:nvSpPr>
          <p:cNvPr id="28" name="テキスト ボックス 27"/>
          <p:cNvSpPr txBox="1"/>
          <p:nvPr/>
        </p:nvSpPr>
        <p:spPr>
          <a:xfrm>
            <a:off x="982466" y="3771274"/>
            <a:ext cx="9022344" cy="923330"/>
          </a:xfrm>
          <a:prstGeom prst="rect">
            <a:avLst/>
          </a:prstGeom>
          <a:noFill/>
        </p:spPr>
        <p:txBody>
          <a:bodyPr wrap="square" rtlCol="0">
            <a:spAutoFit/>
          </a:bodyPr>
          <a:lstStyle/>
          <a:p>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支援対象事業例</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　　　既存事業内であっても、新たな製品やサービスを生み出す事業</a:t>
            </a:r>
            <a:endParaRPr lang="en-US" altLang="ja-JP" dirty="0">
              <a:latin typeface="Meiryo UI" panose="020B0604030504040204" pitchFamily="50" charset="-128"/>
              <a:ea typeface="Meiryo UI" panose="020B0604030504040204" pitchFamily="50" charset="-128"/>
            </a:endParaRPr>
          </a:p>
          <a:p>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支援対象外事業例</a:t>
            </a: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　 設備投資を行い、製造量を増加させる事業</a:t>
            </a:r>
            <a:endParaRPr kumimoji="1"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フランチャイズ契約又はこれに類する契約に基づく事業</a:t>
            </a:r>
            <a:endParaRPr kumimoji="1" lang="ja-JP" altLang="en-US" dirty="0">
              <a:latin typeface="Meiryo UI" panose="020B0604030504040204" pitchFamily="50" charset="-128"/>
              <a:ea typeface="Meiryo UI" panose="020B0604030504040204" pitchFamily="50" charset="-128"/>
            </a:endParaRPr>
          </a:p>
        </p:txBody>
      </p:sp>
      <p:cxnSp>
        <p:nvCxnSpPr>
          <p:cNvPr id="32" name="直線コネクタ 31"/>
          <p:cNvCxnSpPr/>
          <p:nvPr/>
        </p:nvCxnSpPr>
        <p:spPr>
          <a:xfrm>
            <a:off x="1053484" y="4675649"/>
            <a:ext cx="104756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1053484" y="5948164"/>
            <a:ext cx="104756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5939161" y="5043637"/>
            <a:ext cx="967666" cy="8072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t>QR</a:t>
            </a:r>
          </a:p>
          <a:p>
            <a:pPr algn="ctr"/>
            <a:r>
              <a:rPr kumimoji="1" lang="ja-JP" altLang="en-US" sz="2000" dirty="0"/>
              <a:t>コード</a:t>
            </a:r>
          </a:p>
        </p:txBody>
      </p:sp>
      <p:pic>
        <p:nvPicPr>
          <p:cNvPr id="17" name="図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304" y="145351"/>
            <a:ext cx="3173205" cy="681623"/>
          </a:xfrm>
          <a:prstGeom prst="rect">
            <a:avLst/>
          </a:prstGeom>
        </p:spPr>
      </p:pic>
      <p:pic>
        <p:nvPicPr>
          <p:cNvPr id="7" name="図 6" descr="QR コード&#10;&#10;AI 生成コンテンツは誤りを含む可能性があります。">
            <a:extLst>
              <a:ext uri="{FF2B5EF4-FFF2-40B4-BE49-F238E27FC236}">
                <a16:creationId xmlns:a16="http://schemas.microsoft.com/office/drawing/2014/main" id="{59AF80B9-080E-766A-C8CA-56F2F2333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9683" y="4704587"/>
            <a:ext cx="1226622" cy="1226622"/>
          </a:xfrm>
          <a:prstGeom prst="rect">
            <a:avLst/>
          </a:prstGeom>
        </p:spPr>
      </p:pic>
    </p:spTree>
    <p:extLst>
      <p:ext uri="{BB962C8B-B14F-4D97-AF65-F5344CB8AC3E}">
        <p14:creationId xmlns:p14="http://schemas.microsoft.com/office/powerpoint/2010/main" val="446737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7453" y="274596"/>
            <a:ext cx="5681708" cy="400110"/>
            <a:chOff x="257453" y="176939"/>
            <a:chExt cx="4839660" cy="400110"/>
          </a:xfrm>
        </p:grpSpPr>
        <p:sp>
          <p:nvSpPr>
            <p:cNvPr id="5" name="テキスト ボックス 4"/>
            <p:cNvSpPr txBox="1"/>
            <p:nvPr/>
          </p:nvSpPr>
          <p:spPr>
            <a:xfrm>
              <a:off x="303172" y="176939"/>
              <a:ext cx="4793941"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イノベーター創出プログラムについて</a:t>
              </a:r>
            </a:p>
          </p:txBody>
        </p:sp>
        <p:sp>
          <p:nvSpPr>
            <p:cNvPr id="6" name="正方形/長方形 5"/>
            <p:cNvSpPr/>
            <p:nvPr/>
          </p:nvSpPr>
          <p:spPr>
            <a:xfrm>
              <a:off x="257453" y="227288"/>
              <a:ext cx="45719" cy="332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9" name="テキスト ボックス 8"/>
          <p:cNvSpPr txBox="1"/>
          <p:nvPr/>
        </p:nvSpPr>
        <p:spPr>
          <a:xfrm>
            <a:off x="787151" y="1378462"/>
            <a:ext cx="2547891" cy="461665"/>
          </a:xfrm>
          <a:prstGeom prst="rect">
            <a:avLst/>
          </a:prstGeom>
          <a:noFill/>
        </p:spPr>
        <p:txBody>
          <a:bodyPr wrap="square" rtlCol="0">
            <a:spAutoFit/>
          </a:bodyPr>
          <a:lstStyle/>
          <a:p>
            <a:r>
              <a:rPr lang="ja-JP" altLang="en-US" sz="2400" b="1" dirty="0">
                <a:solidFill>
                  <a:schemeClr val="accent1">
                    <a:lumMod val="75000"/>
                  </a:schemeClr>
                </a:solidFill>
                <a:latin typeface="Meiryo UI" panose="020B0604030504040204" pitchFamily="50" charset="-128"/>
                <a:ea typeface="Meiryo UI" panose="020B0604030504040204" pitchFamily="50" charset="-128"/>
              </a:rPr>
              <a:t>審査</a:t>
            </a:r>
            <a:r>
              <a:rPr kumimoji="1" lang="ja-JP" altLang="en-US" sz="2400" b="1" dirty="0">
                <a:solidFill>
                  <a:schemeClr val="accent1">
                    <a:lumMod val="75000"/>
                  </a:schemeClr>
                </a:solidFill>
                <a:latin typeface="Meiryo UI" panose="020B0604030504040204" pitchFamily="50" charset="-128"/>
                <a:ea typeface="Meiryo UI" panose="020B0604030504040204" pitchFamily="50" charset="-128"/>
              </a:rPr>
              <a:t>方法</a:t>
            </a:r>
            <a:endParaRPr kumimoji="1" lang="en-US" altLang="ja-JP" sz="2400" b="1" dirty="0">
              <a:solidFill>
                <a:schemeClr val="accent1">
                  <a:lumMod val="75000"/>
                </a:schemeClr>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1053484" y="1770921"/>
            <a:ext cx="9854214" cy="923330"/>
          </a:xfrm>
          <a:prstGeom prst="rect">
            <a:avLst/>
          </a:prstGeom>
          <a:noFill/>
        </p:spPr>
        <p:txBody>
          <a:bodyPr wrap="square" rtlCol="0">
            <a:spAutoFit/>
          </a:bodyPr>
          <a:lstStyle/>
          <a:p>
            <a:r>
              <a:rPr lang="en-US" altLang="ja-JP" dirty="0">
                <a:latin typeface="Meiryo UI" panose="020B0604030504040204" pitchFamily="50" charset="-128"/>
                <a:ea typeface="Meiryo UI" panose="020B0604030504040204" pitchFamily="50" charset="-128"/>
              </a:rPr>
              <a:t>STEP1</a:t>
            </a:r>
            <a:r>
              <a:rPr lang="ja-JP" altLang="en-US" dirty="0">
                <a:latin typeface="Meiryo UI" panose="020B0604030504040204" pitchFamily="50" charset="-128"/>
                <a:ea typeface="Meiryo UI" panose="020B0604030504040204" pitchFamily="50" charset="-128"/>
              </a:rPr>
              <a:t>　　申込フォームからエントリー</a:t>
            </a:r>
            <a:endParaRPr lang="en-US" altLang="ja-JP"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STEP2</a:t>
            </a:r>
            <a:r>
              <a:rPr lang="ja-JP" altLang="en-US" dirty="0">
                <a:latin typeface="Meiryo UI" panose="020B0604030504040204" pitchFamily="50" charset="-128"/>
                <a:ea typeface="Meiryo UI" panose="020B0604030504040204" pitchFamily="50" charset="-128"/>
              </a:rPr>
              <a:t>　　エントリー内容にて</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次審査　　　</a:t>
            </a:r>
            <a:endParaRPr lang="en-US" altLang="ja-JP"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STEP3</a:t>
            </a:r>
            <a:r>
              <a:rPr lang="ja-JP" altLang="en-US" dirty="0">
                <a:latin typeface="Meiryo UI" panose="020B0604030504040204" pitchFamily="50" charset="-128"/>
                <a:ea typeface="Meiryo UI" panose="020B0604030504040204" pitchFamily="50" charset="-128"/>
              </a:rPr>
              <a:t>　　書類選考、面接（オンライン含む）等を経て最終審査</a:t>
            </a:r>
            <a:endParaRPr lang="en-US" altLang="ja-JP"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787150" y="4668424"/>
            <a:ext cx="2547891" cy="461665"/>
          </a:xfrm>
          <a:prstGeom prst="rect">
            <a:avLst/>
          </a:prstGeom>
          <a:noFill/>
        </p:spPr>
        <p:txBody>
          <a:bodyPr wrap="square" rtlCol="0">
            <a:spAutoFit/>
          </a:bodyPr>
          <a:lstStyle/>
          <a:p>
            <a:r>
              <a:rPr lang="ja-JP" altLang="en-US" sz="2400" b="1" dirty="0">
                <a:solidFill>
                  <a:schemeClr val="accent1">
                    <a:lumMod val="75000"/>
                  </a:schemeClr>
                </a:solidFill>
                <a:latin typeface="Meiryo UI" panose="020B0604030504040204" pitchFamily="50" charset="-128"/>
                <a:ea typeface="Meiryo UI" panose="020B0604030504040204" pitchFamily="50" charset="-128"/>
              </a:rPr>
              <a:t>必要書類</a:t>
            </a:r>
            <a:endParaRPr kumimoji="1" lang="en-US" altLang="ja-JP" sz="2400" b="1" dirty="0">
              <a:solidFill>
                <a:schemeClr val="accent1">
                  <a:lumMod val="75000"/>
                </a:schemeClr>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1053484" y="5038135"/>
            <a:ext cx="5157926"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・納税証明書（一次審査を通過した方）</a:t>
            </a:r>
          </a:p>
        </p:txBody>
      </p:sp>
      <p:cxnSp>
        <p:nvCxnSpPr>
          <p:cNvPr id="34" name="直線コネクタ 33"/>
          <p:cNvCxnSpPr/>
          <p:nvPr/>
        </p:nvCxnSpPr>
        <p:spPr>
          <a:xfrm>
            <a:off x="1053484" y="2690698"/>
            <a:ext cx="104756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1053484" y="5420231"/>
            <a:ext cx="104756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787149" y="2913028"/>
            <a:ext cx="3447500" cy="461665"/>
          </a:xfrm>
          <a:prstGeom prst="rect">
            <a:avLst/>
          </a:prstGeom>
          <a:noFill/>
        </p:spPr>
        <p:txBody>
          <a:bodyPr wrap="square" rtlCol="0">
            <a:spAutoFit/>
          </a:bodyPr>
          <a:lstStyle/>
          <a:p>
            <a:r>
              <a:rPr lang="ja-JP" altLang="en-US" sz="2400" b="1" dirty="0">
                <a:solidFill>
                  <a:schemeClr val="accent1">
                    <a:lumMod val="75000"/>
                  </a:schemeClr>
                </a:solidFill>
                <a:latin typeface="Meiryo UI" panose="020B0604030504040204" pitchFamily="50" charset="-128"/>
                <a:ea typeface="Meiryo UI" panose="020B0604030504040204" pitchFamily="50" charset="-128"/>
              </a:rPr>
              <a:t>採択結果通知</a:t>
            </a:r>
            <a:r>
              <a:rPr kumimoji="1" lang="ja-JP" altLang="en-US" sz="2400" b="1" dirty="0">
                <a:solidFill>
                  <a:schemeClr val="accent1">
                    <a:lumMod val="75000"/>
                  </a:schemeClr>
                </a:solidFill>
                <a:latin typeface="Meiryo UI" panose="020B0604030504040204" pitchFamily="50" charset="-128"/>
                <a:ea typeface="Meiryo UI" panose="020B0604030504040204" pitchFamily="50" charset="-128"/>
              </a:rPr>
              <a:t>方法</a:t>
            </a:r>
            <a:endParaRPr kumimoji="1" lang="en-US" altLang="ja-JP" sz="2400" b="1" dirty="0">
              <a:solidFill>
                <a:schemeClr val="accent1">
                  <a:lumMod val="75000"/>
                </a:schemeClr>
              </a:solidFill>
              <a:latin typeface="Meiryo UI" panose="020B0604030504040204" pitchFamily="50" charset="-128"/>
              <a:ea typeface="Meiryo UI" panose="020B0604030504040204" pitchFamily="50" charset="-128"/>
            </a:endParaRPr>
          </a:p>
        </p:txBody>
      </p:sp>
      <p:cxnSp>
        <p:nvCxnSpPr>
          <p:cNvPr id="25" name="直線コネクタ 24"/>
          <p:cNvCxnSpPr/>
          <p:nvPr/>
        </p:nvCxnSpPr>
        <p:spPr>
          <a:xfrm>
            <a:off x="1053484" y="4333619"/>
            <a:ext cx="104756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1053484" y="3359282"/>
            <a:ext cx="9854214"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エントリー者全員に、個別に採択結果を通知</a:t>
            </a:r>
            <a:endParaRPr lang="en-US" altLang="ja-JP"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1053484" y="3715163"/>
            <a:ext cx="9854214" cy="646331"/>
          </a:xfrm>
          <a:prstGeom prst="rect">
            <a:avLst/>
          </a:prstGeom>
          <a:noFill/>
        </p:spPr>
        <p:txBody>
          <a:bodyPr wrap="square" rtlCol="0">
            <a:spAutoFit/>
          </a:bodyPr>
          <a:lstStyle/>
          <a:p>
            <a:pPr marL="285750" indent="-285750">
              <a:buFont typeface="Wingdings" panose="05000000000000000000" pitchFamily="2" charset="2"/>
              <a:buChar char="Ø"/>
            </a:pP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次審査の結果は、個別に通知</a:t>
            </a:r>
            <a:endParaRPr lang="en-US" altLang="ja-JP"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dirty="0">
                <a:latin typeface="Meiryo UI" panose="020B0604030504040204" pitchFamily="50" charset="-128"/>
                <a:ea typeface="Meiryo UI" panose="020B0604030504040204" pitchFamily="50" charset="-128"/>
              </a:rPr>
              <a:t>最終的な採択結果は、</a:t>
            </a:r>
            <a:r>
              <a:rPr lang="en-US" altLang="ja-JP" dirty="0">
                <a:latin typeface="Meiryo UI" panose="020B0604030504040204" pitchFamily="50" charset="-128"/>
                <a:ea typeface="Meiryo UI" panose="020B0604030504040204" pitchFamily="50" charset="-128"/>
              </a:rPr>
              <a:t>7</a:t>
            </a:r>
            <a:r>
              <a:rPr lang="ja-JP" altLang="en-US" dirty="0">
                <a:latin typeface="Meiryo UI" panose="020B0604030504040204" pitchFamily="50" charset="-128"/>
                <a:ea typeface="Meiryo UI" panose="020B0604030504040204" pitchFamily="50" charset="-128"/>
              </a:rPr>
              <a:t>月下旬を目途に個別に通知</a:t>
            </a:r>
            <a:endParaRPr lang="en-US" altLang="ja-JP" dirty="0">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304" y="145351"/>
            <a:ext cx="3173205" cy="681623"/>
          </a:xfrm>
          <a:prstGeom prst="rect">
            <a:avLst/>
          </a:prstGeom>
        </p:spPr>
      </p:pic>
    </p:spTree>
    <p:extLst>
      <p:ext uri="{BB962C8B-B14F-4D97-AF65-F5344CB8AC3E}">
        <p14:creationId xmlns:p14="http://schemas.microsoft.com/office/powerpoint/2010/main" val="819629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257453" y="256840"/>
            <a:ext cx="5681708" cy="400110"/>
            <a:chOff x="257453" y="159183"/>
            <a:chExt cx="4839660" cy="400110"/>
          </a:xfrm>
        </p:grpSpPr>
        <p:sp>
          <p:nvSpPr>
            <p:cNvPr id="15" name="テキスト ボックス 14"/>
            <p:cNvSpPr txBox="1"/>
            <p:nvPr/>
          </p:nvSpPr>
          <p:spPr>
            <a:xfrm>
              <a:off x="303172" y="159183"/>
              <a:ext cx="4793941"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イノベーター創出プログラムについて</a:t>
              </a:r>
            </a:p>
          </p:txBody>
        </p:sp>
        <p:sp>
          <p:nvSpPr>
            <p:cNvPr id="16" name="正方形/長方形 15"/>
            <p:cNvSpPr/>
            <p:nvPr/>
          </p:nvSpPr>
          <p:spPr>
            <a:xfrm>
              <a:off x="257453" y="227288"/>
              <a:ext cx="45719" cy="332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26" name="グループ化 25"/>
          <p:cNvGrpSpPr/>
          <p:nvPr/>
        </p:nvGrpSpPr>
        <p:grpSpPr>
          <a:xfrm>
            <a:off x="1216233" y="1650467"/>
            <a:ext cx="381739" cy="4192480"/>
            <a:chOff x="568171" y="1300578"/>
            <a:chExt cx="381739" cy="4192480"/>
          </a:xfrm>
        </p:grpSpPr>
        <p:cxnSp>
          <p:nvCxnSpPr>
            <p:cNvPr id="3" name="直線矢印コネクタ 2"/>
            <p:cNvCxnSpPr/>
            <p:nvPr/>
          </p:nvCxnSpPr>
          <p:spPr>
            <a:xfrm flipH="1">
              <a:off x="750163" y="1340528"/>
              <a:ext cx="4440" cy="3750815"/>
            </a:xfrm>
            <a:prstGeom prst="straightConnector1">
              <a:avLst/>
            </a:prstGeom>
            <a:ln w="571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円/楕円 16"/>
            <p:cNvSpPr/>
            <p:nvPr/>
          </p:nvSpPr>
          <p:spPr>
            <a:xfrm>
              <a:off x="568171" y="1300578"/>
              <a:ext cx="381739" cy="40393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568171" y="2058287"/>
              <a:ext cx="381739" cy="40393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568171" y="2815996"/>
              <a:ext cx="381739" cy="40393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568171" y="3573705"/>
              <a:ext cx="381739" cy="40393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568171" y="4331414"/>
              <a:ext cx="381739" cy="40393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568171" y="5089124"/>
              <a:ext cx="381739" cy="40393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p:cNvSpPr txBox="1"/>
          <p:nvPr/>
        </p:nvSpPr>
        <p:spPr>
          <a:xfrm>
            <a:off x="1779964" y="1650467"/>
            <a:ext cx="4793942" cy="369332"/>
          </a:xfrm>
          <a:prstGeom prst="rect">
            <a:avLst/>
          </a:prstGeom>
          <a:noFill/>
        </p:spPr>
        <p:txBody>
          <a:bodyPr wrap="square" rtlCol="0">
            <a:spAutoFit/>
          </a:bodyPr>
          <a:lstStyle/>
          <a:p>
            <a:r>
              <a:rPr kumimoji="1" lang="en-US" altLang="ja-JP" b="1" dirty="0">
                <a:latin typeface="Meiryo UI" panose="020B0604030504040204" pitchFamily="50" charset="-128"/>
                <a:ea typeface="Meiryo UI" panose="020B0604030504040204" pitchFamily="50" charset="-128"/>
              </a:rPr>
              <a:t>6</a:t>
            </a:r>
            <a:r>
              <a:rPr kumimoji="1" lang="ja-JP" altLang="en-US" b="1" dirty="0">
                <a:latin typeface="Meiryo UI" panose="020B0604030504040204" pitchFamily="50" charset="-128"/>
                <a:ea typeface="Meiryo UI" panose="020B0604030504040204" pitchFamily="50" charset="-128"/>
              </a:rPr>
              <a:t>月</a:t>
            </a:r>
            <a:r>
              <a:rPr kumimoji="1" lang="en-US" altLang="ja-JP" b="1" dirty="0">
                <a:latin typeface="Meiryo UI" panose="020B0604030504040204" pitchFamily="50" charset="-128"/>
                <a:ea typeface="Meiryo UI" panose="020B0604030504040204" pitchFamily="50" charset="-128"/>
              </a:rPr>
              <a:t>9</a:t>
            </a:r>
            <a:r>
              <a:rPr kumimoji="1" lang="ja-JP" altLang="en-US" b="1" dirty="0">
                <a:latin typeface="Meiryo UI" panose="020B0604030504040204" pitchFamily="50" charset="-128"/>
                <a:ea typeface="Meiryo UI" panose="020B0604030504040204" pitchFamily="50" charset="-128"/>
              </a:rPr>
              <a:t>日</a:t>
            </a:r>
            <a:r>
              <a:rPr kumimoji="1" lang="ja-JP" altLang="en-US" dirty="0">
                <a:latin typeface="Meiryo UI" panose="020B0604030504040204" pitchFamily="50" charset="-128"/>
                <a:ea typeface="Meiryo UI" panose="020B0604030504040204" pitchFamily="50" charset="-128"/>
              </a:rPr>
              <a:t>　　　　　　プログラム応募者の募集開始</a:t>
            </a:r>
          </a:p>
        </p:txBody>
      </p:sp>
      <p:sp>
        <p:nvSpPr>
          <p:cNvPr id="33" name="テキスト ボックス 32"/>
          <p:cNvSpPr txBox="1"/>
          <p:nvPr/>
        </p:nvSpPr>
        <p:spPr>
          <a:xfrm>
            <a:off x="1779964" y="2408176"/>
            <a:ext cx="4793942"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7</a:t>
            </a:r>
            <a:r>
              <a:rPr lang="ja-JP" altLang="en-US" b="1" dirty="0">
                <a:latin typeface="Meiryo UI" panose="020B0604030504040204" pitchFamily="50" charset="-128"/>
                <a:ea typeface="Meiryo UI" panose="020B0604030504040204" pitchFamily="50" charset="-128"/>
              </a:rPr>
              <a:t>月</a:t>
            </a:r>
            <a:r>
              <a:rPr lang="en-US" altLang="ja-JP" b="1" dirty="0">
                <a:latin typeface="Meiryo UI" panose="020B0604030504040204" pitchFamily="50" charset="-128"/>
                <a:ea typeface="Meiryo UI" panose="020B0604030504040204" pitchFamily="50" charset="-128"/>
              </a:rPr>
              <a:t>18</a:t>
            </a:r>
            <a:r>
              <a:rPr lang="ja-JP" altLang="en-US" b="1" dirty="0">
                <a:latin typeface="Meiryo UI" panose="020B0604030504040204" pitchFamily="50" charset="-128"/>
                <a:ea typeface="Meiryo UI" panose="020B0604030504040204" pitchFamily="50" charset="-128"/>
              </a:rPr>
              <a:t>日</a:t>
            </a:r>
            <a:r>
              <a:rPr lang="ja-JP" altLang="en-US"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募集締切</a:t>
            </a:r>
          </a:p>
        </p:txBody>
      </p:sp>
      <p:sp>
        <p:nvSpPr>
          <p:cNvPr id="34" name="テキスト ボックス 33"/>
          <p:cNvSpPr txBox="1"/>
          <p:nvPr/>
        </p:nvSpPr>
        <p:spPr>
          <a:xfrm>
            <a:off x="1779964" y="3165885"/>
            <a:ext cx="4793942"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7</a:t>
            </a:r>
            <a:r>
              <a:rPr lang="ja-JP" altLang="en-US" b="1" dirty="0">
                <a:latin typeface="Meiryo UI" panose="020B0604030504040204" pitchFamily="50" charset="-128"/>
                <a:ea typeface="Meiryo UI" panose="020B0604030504040204" pitchFamily="50" charset="-128"/>
              </a:rPr>
              <a:t>月下旬</a:t>
            </a:r>
            <a:r>
              <a:rPr lang="ja-JP" altLang="en-US" dirty="0">
                <a:latin typeface="Meiryo UI" panose="020B0604030504040204" pitchFamily="50" charset="-128"/>
                <a:ea typeface="Meiryo UI" panose="020B0604030504040204" pitchFamily="50" charset="-128"/>
              </a:rPr>
              <a:t>　　 　　　採択者発表　</a:t>
            </a:r>
            <a:r>
              <a:rPr lang="en-US" altLang="ja-JP" dirty="0">
                <a:latin typeface="Meiryo UI" panose="020B0604030504040204" pitchFamily="50" charset="-128"/>
                <a:ea typeface="Meiryo UI" panose="020B0604030504040204" pitchFamily="50" charset="-128"/>
              </a:rPr>
              <a:t>※5</a:t>
            </a:r>
            <a:r>
              <a:rPr lang="ja-JP" altLang="en-US" dirty="0">
                <a:latin typeface="Meiryo UI" panose="020B0604030504040204" pitchFamily="50" charset="-128"/>
                <a:ea typeface="Meiryo UI" panose="020B0604030504040204" pitchFamily="50" charset="-128"/>
              </a:rPr>
              <a:t>者程度</a:t>
            </a:r>
            <a:endParaRPr kumimoji="1" lang="ja-JP" altLang="en-US"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1779963" y="3923594"/>
            <a:ext cx="7310761"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8</a:t>
            </a:r>
            <a:r>
              <a:rPr lang="ja-JP" altLang="en-US" b="1" dirty="0">
                <a:latin typeface="Meiryo UI" panose="020B0604030504040204" pitchFamily="50" charset="-128"/>
                <a:ea typeface="Meiryo UI" panose="020B0604030504040204" pitchFamily="50" charset="-128"/>
              </a:rPr>
              <a:t>月～</a:t>
            </a:r>
            <a:r>
              <a:rPr lang="en-US" altLang="ja-JP" b="1" dirty="0">
                <a:latin typeface="Meiryo UI" panose="020B0604030504040204" pitchFamily="50" charset="-128"/>
                <a:ea typeface="Meiryo UI" panose="020B0604030504040204" pitchFamily="50" charset="-128"/>
              </a:rPr>
              <a:t>9</a:t>
            </a:r>
            <a:r>
              <a:rPr lang="ja-JP" altLang="en-US" b="1" dirty="0">
                <a:latin typeface="Meiryo UI" panose="020B0604030504040204" pitchFamily="50" charset="-128"/>
                <a:ea typeface="Meiryo UI" panose="020B0604030504040204" pitchFamily="50" charset="-128"/>
              </a:rPr>
              <a:t>月</a:t>
            </a:r>
            <a:r>
              <a:rPr lang="ja-JP" altLang="en-US" dirty="0">
                <a:latin typeface="Meiryo UI" panose="020B0604030504040204" pitchFamily="50" charset="-128"/>
                <a:ea typeface="Meiryo UI" panose="020B0604030504040204" pitchFamily="50" charset="-128"/>
              </a:rPr>
              <a:t>　　     プログラム参画準備（プロのアドバイザー紹介等）</a:t>
            </a:r>
            <a:endParaRPr kumimoji="1" lang="ja-JP" altLang="en-US"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1762217" y="4708834"/>
            <a:ext cx="8376083" cy="646331"/>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10</a:t>
            </a:r>
            <a:r>
              <a:rPr lang="ja-JP" altLang="en-US" b="1" dirty="0">
                <a:latin typeface="Meiryo UI" panose="020B0604030504040204" pitchFamily="50" charset="-128"/>
                <a:ea typeface="Meiryo UI" panose="020B0604030504040204" pitchFamily="50" charset="-128"/>
              </a:rPr>
              <a:t>月～</a:t>
            </a:r>
            <a:r>
              <a:rPr lang="en-US" altLang="ja-JP" b="1" dirty="0">
                <a:latin typeface="Meiryo UI" panose="020B0604030504040204" pitchFamily="50" charset="-128"/>
                <a:ea typeface="Meiryo UI" panose="020B0604030504040204" pitchFamily="50" charset="-128"/>
              </a:rPr>
              <a:t>3</a:t>
            </a:r>
            <a:r>
              <a:rPr lang="ja-JP" altLang="en-US" b="1" dirty="0">
                <a:latin typeface="Meiryo UI" panose="020B0604030504040204" pitchFamily="50" charset="-128"/>
                <a:ea typeface="Meiryo UI" panose="020B0604030504040204" pitchFamily="50" charset="-128"/>
              </a:rPr>
              <a:t>月</a:t>
            </a:r>
            <a:r>
              <a:rPr lang="ja-JP" altLang="en-US" dirty="0">
                <a:latin typeface="Meiryo UI" panose="020B0604030504040204" pitchFamily="50" charset="-128"/>
                <a:ea typeface="Meiryo UI" panose="020B0604030504040204" pitchFamily="50" charset="-128"/>
              </a:rPr>
              <a:t>　     プロのアドバイザーによる全</a:t>
            </a:r>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回程度の個別相談（</a:t>
            </a:r>
            <a:r>
              <a:rPr lang="en-US" altLang="ja-JP" dirty="0">
                <a:latin typeface="Meiryo UI" panose="020B0604030504040204" pitchFamily="50" charset="-128"/>
                <a:ea typeface="Meiryo UI" panose="020B0604030504040204" pitchFamily="50" charset="-128"/>
              </a:rPr>
              <a:t>Web</a:t>
            </a:r>
            <a:r>
              <a:rPr lang="ja-JP" altLang="en-US" dirty="0">
                <a:latin typeface="Meiryo UI" panose="020B0604030504040204" pitchFamily="50" charset="-128"/>
                <a:ea typeface="Meiryo UI" panose="020B0604030504040204" pitchFamily="50" charset="-128"/>
              </a:rPr>
              <a:t>等）</a:t>
            </a:r>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　　　　　　　　      事務局によるその他伴走支援</a:t>
            </a:r>
          </a:p>
        </p:txBody>
      </p:sp>
      <p:sp>
        <p:nvSpPr>
          <p:cNvPr id="37" name="テキスト ボックス 36"/>
          <p:cNvSpPr txBox="1"/>
          <p:nvPr/>
        </p:nvSpPr>
        <p:spPr>
          <a:xfrm>
            <a:off x="1779963" y="5481217"/>
            <a:ext cx="7310761"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3</a:t>
            </a:r>
            <a:r>
              <a:rPr lang="ja-JP" altLang="en-US" b="1" dirty="0">
                <a:latin typeface="Meiryo UI" panose="020B0604030504040204" pitchFamily="50" charset="-128"/>
                <a:ea typeface="Meiryo UI" panose="020B0604030504040204" pitchFamily="50" charset="-128"/>
              </a:rPr>
              <a:t>月中旬</a:t>
            </a:r>
            <a:r>
              <a:rPr lang="ja-JP" altLang="en-US" dirty="0">
                <a:latin typeface="Meiryo UI" panose="020B0604030504040204" pitchFamily="50" charset="-128"/>
                <a:ea typeface="Meiryo UI" panose="020B0604030504040204" pitchFamily="50" charset="-128"/>
              </a:rPr>
              <a:t>　 　      成果報告会</a:t>
            </a:r>
            <a:endParaRPr kumimoji="1" lang="ja-JP" altLang="en-US" dirty="0">
              <a:latin typeface="Meiryo UI" panose="020B0604030504040204" pitchFamily="50" charset="-128"/>
              <a:ea typeface="Meiryo UI" panose="020B0604030504040204" pitchFamily="50" charset="-128"/>
            </a:endParaRPr>
          </a:p>
        </p:txBody>
      </p:sp>
      <p:pic>
        <p:nvPicPr>
          <p:cNvPr id="21" name="図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304" y="145351"/>
            <a:ext cx="3173205" cy="681623"/>
          </a:xfrm>
          <a:prstGeom prst="rect">
            <a:avLst/>
          </a:prstGeom>
        </p:spPr>
      </p:pic>
      <p:sp>
        <p:nvSpPr>
          <p:cNvPr id="22" name="テキスト ボックス 21"/>
          <p:cNvSpPr txBox="1"/>
          <p:nvPr/>
        </p:nvSpPr>
        <p:spPr>
          <a:xfrm>
            <a:off x="905528" y="974607"/>
            <a:ext cx="2295525"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スケジュール</a:t>
            </a:r>
            <a:endParaRPr kumimoji="1" lang="ja-JP" altLang="en-US" sz="2000" b="1" dirty="0">
              <a:latin typeface="Meiryo UI" panose="020B0604030504040204" pitchFamily="50" charset="-128"/>
              <a:ea typeface="Meiryo UI" panose="020B0604030504040204" pitchFamily="50" charset="-128"/>
            </a:endParaRPr>
          </a:p>
        </p:txBody>
      </p:sp>
      <p:sp>
        <p:nvSpPr>
          <p:cNvPr id="23" name="正方形/長方形 22"/>
          <p:cNvSpPr/>
          <p:nvPr/>
        </p:nvSpPr>
        <p:spPr>
          <a:xfrm>
            <a:off x="559705" y="1031298"/>
            <a:ext cx="274799" cy="2867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1704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b="3280"/>
          <a:stretch/>
        </p:blipFill>
        <p:spPr>
          <a:xfrm>
            <a:off x="1438275" y="1"/>
            <a:ext cx="10753725" cy="6781800"/>
          </a:xfrm>
          <a:prstGeom prst="rect">
            <a:avLst/>
          </a:prstGeom>
        </p:spPr>
      </p:pic>
      <p:sp>
        <p:nvSpPr>
          <p:cNvPr id="6" name="正方形/長方形 5"/>
          <p:cNvSpPr/>
          <p:nvPr/>
        </p:nvSpPr>
        <p:spPr>
          <a:xfrm>
            <a:off x="1676400" y="857250"/>
            <a:ext cx="3495675"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28650" y="1435571"/>
            <a:ext cx="4419600" cy="369332"/>
          </a:xfrm>
          <a:prstGeom prst="rect">
            <a:avLst/>
          </a:prstGeom>
          <a:noFill/>
        </p:spPr>
        <p:txBody>
          <a:bodyPr wrap="square" rtlCol="0">
            <a:spAutoFit/>
          </a:bodyPr>
          <a:lstStyle/>
          <a:p>
            <a:r>
              <a:rPr kumimoji="1" lang="en-US" altLang="ja-JP" dirty="0" err="1">
                <a:solidFill>
                  <a:schemeClr val="bg2">
                    <a:lumMod val="90000"/>
                  </a:schemeClr>
                </a:solidFill>
                <a:latin typeface="Meiryo UI" panose="020B0604030504040204" pitchFamily="50" charset="-128"/>
                <a:ea typeface="Meiryo UI" panose="020B0604030504040204" pitchFamily="50" charset="-128"/>
              </a:rPr>
              <a:t>Komatsushima</a:t>
            </a:r>
            <a:r>
              <a:rPr kumimoji="1" lang="en-US" altLang="ja-JP" dirty="0">
                <a:solidFill>
                  <a:schemeClr val="bg2">
                    <a:lumMod val="90000"/>
                  </a:schemeClr>
                </a:solidFill>
                <a:latin typeface="Meiryo UI" panose="020B0604030504040204" pitchFamily="50" charset="-128"/>
                <a:ea typeface="Meiryo UI" panose="020B0604030504040204" pitchFamily="50" charset="-128"/>
              </a:rPr>
              <a:t> Innovators Port</a:t>
            </a:r>
            <a:r>
              <a:rPr kumimoji="1" lang="ja-JP" altLang="en-US" dirty="0">
                <a:solidFill>
                  <a:schemeClr val="bg2">
                    <a:lumMod val="90000"/>
                  </a:schemeClr>
                </a:solidFill>
                <a:latin typeface="Meiryo UI" panose="020B0604030504040204" pitchFamily="50" charset="-128"/>
                <a:ea typeface="Meiryo UI" panose="020B0604030504040204" pitchFamily="50" charset="-128"/>
              </a:rPr>
              <a:t>について</a:t>
            </a:r>
          </a:p>
        </p:txBody>
      </p:sp>
      <p:sp>
        <p:nvSpPr>
          <p:cNvPr id="8" name="テキスト ボックス 7"/>
          <p:cNvSpPr txBox="1"/>
          <p:nvPr/>
        </p:nvSpPr>
        <p:spPr>
          <a:xfrm>
            <a:off x="628650" y="2477101"/>
            <a:ext cx="4419600" cy="369332"/>
          </a:xfrm>
          <a:prstGeom prst="rect">
            <a:avLst/>
          </a:prstGeom>
          <a:noFill/>
        </p:spPr>
        <p:txBody>
          <a:bodyPr wrap="square" rtlCol="0">
            <a:spAutoFit/>
          </a:bodyPr>
          <a:lstStyle/>
          <a:p>
            <a:r>
              <a:rPr kumimoji="1" lang="ja-JP" altLang="en-US" dirty="0">
                <a:solidFill>
                  <a:schemeClr val="bg2">
                    <a:lumMod val="90000"/>
                  </a:schemeClr>
                </a:solidFill>
                <a:latin typeface="Meiryo UI" panose="020B0604030504040204" pitchFamily="50" charset="-128"/>
                <a:ea typeface="Meiryo UI" panose="020B0604030504040204" pitchFamily="50" charset="-128"/>
              </a:rPr>
              <a:t>イノベーター創出プログラムについて</a:t>
            </a:r>
          </a:p>
        </p:txBody>
      </p:sp>
      <p:sp>
        <p:nvSpPr>
          <p:cNvPr id="10" name="テキスト ボックス 9"/>
          <p:cNvSpPr txBox="1"/>
          <p:nvPr/>
        </p:nvSpPr>
        <p:spPr>
          <a:xfrm>
            <a:off x="628650" y="3526270"/>
            <a:ext cx="4419600"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事業者支援プログラムについて</a:t>
            </a:r>
            <a:endParaRPr kumimoji="1" lang="ja-JP" altLang="en-US" dirty="0">
              <a:latin typeface="Meiryo UI" panose="020B0604030504040204" pitchFamily="50" charset="-128"/>
              <a:ea typeface="Meiryo UI" panose="020B0604030504040204" pitchFamily="50" charset="-128"/>
            </a:endParaRPr>
          </a:p>
        </p:txBody>
      </p:sp>
      <p:sp>
        <p:nvSpPr>
          <p:cNvPr id="11" name="正方形/長方形 10"/>
          <p:cNvSpPr/>
          <p:nvPr/>
        </p:nvSpPr>
        <p:spPr>
          <a:xfrm>
            <a:off x="485775" y="1486887"/>
            <a:ext cx="47625" cy="274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485775" y="2529397"/>
            <a:ext cx="47625" cy="274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485775" y="3573895"/>
            <a:ext cx="47625" cy="274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85775" y="4618393"/>
            <a:ext cx="47625" cy="274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28650" y="4575439"/>
            <a:ext cx="4419600" cy="369332"/>
          </a:xfrm>
          <a:prstGeom prst="rect">
            <a:avLst/>
          </a:prstGeom>
          <a:noFill/>
        </p:spPr>
        <p:txBody>
          <a:bodyPr wrap="square" rtlCol="0">
            <a:spAutoFit/>
          </a:bodyPr>
          <a:lstStyle/>
          <a:p>
            <a:r>
              <a:rPr kumimoji="1" lang="ja-JP" altLang="en-US" dirty="0">
                <a:solidFill>
                  <a:schemeClr val="bg2">
                    <a:lumMod val="90000"/>
                  </a:schemeClr>
                </a:solidFill>
                <a:latin typeface="Meiryo UI" panose="020B0604030504040204" pitchFamily="50" charset="-128"/>
                <a:ea typeface="Meiryo UI" panose="020B0604030504040204" pitchFamily="50" charset="-128"/>
              </a:rPr>
              <a:t>地域コミュニティ形成について</a:t>
            </a:r>
          </a:p>
        </p:txBody>
      </p:sp>
    </p:spTree>
    <p:extLst>
      <p:ext uri="{BB962C8B-B14F-4D97-AF65-F5344CB8AC3E}">
        <p14:creationId xmlns:p14="http://schemas.microsoft.com/office/powerpoint/2010/main" val="3288448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7453" y="274596"/>
            <a:ext cx="5681708" cy="400110"/>
            <a:chOff x="257453" y="176939"/>
            <a:chExt cx="4839660" cy="400110"/>
          </a:xfrm>
        </p:grpSpPr>
        <p:sp>
          <p:nvSpPr>
            <p:cNvPr id="5" name="テキスト ボックス 4"/>
            <p:cNvSpPr txBox="1"/>
            <p:nvPr/>
          </p:nvSpPr>
          <p:spPr>
            <a:xfrm>
              <a:off x="303172" y="176939"/>
              <a:ext cx="4793941"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事業者支援プログラムについて</a:t>
              </a:r>
            </a:p>
          </p:txBody>
        </p:sp>
        <p:sp>
          <p:nvSpPr>
            <p:cNvPr id="6" name="正方形/長方形 5"/>
            <p:cNvSpPr/>
            <p:nvPr/>
          </p:nvSpPr>
          <p:spPr>
            <a:xfrm>
              <a:off x="257453" y="227288"/>
              <a:ext cx="45719" cy="332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0" name="テキスト ボックス 9"/>
          <p:cNvSpPr txBox="1"/>
          <p:nvPr/>
        </p:nvSpPr>
        <p:spPr>
          <a:xfrm>
            <a:off x="958354" y="2514037"/>
            <a:ext cx="4243118"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事業者向けセミナーの開催</a:t>
            </a:r>
          </a:p>
        </p:txBody>
      </p:sp>
      <p:sp>
        <p:nvSpPr>
          <p:cNvPr id="11" name="テキスト ボックス 10"/>
          <p:cNvSpPr txBox="1"/>
          <p:nvPr/>
        </p:nvSpPr>
        <p:spPr>
          <a:xfrm>
            <a:off x="1056010" y="2965064"/>
            <a:ext cx="1202720"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日　　　時</a:t>
            </a:r>
          </a:p>
        </p:txBody>
      </p:sp>
      <p:sp>
        <p:nvSpPr>
          <p:cNvPr id="12" name="テキスト ボックス 11"/>
          <p:cNvSpPr txBox="1"/>
          <p:nvPr/>
        </p:nvSpPr>
        <p:spPr>
          <a:xfrm>
            <a:off x="2258731" y="2965064"/>
            <a:ext cx="4550442" cy="369332"/>
          </a:xfrm>
          <a:prstGeom prst="rect">
            <a:avLst/>
          </a:prstGeom>
          <a:noFill/>
        </p:spPr>
        <p:txBody>
          <a:bodyPr wrap="square" rtlCol="0">
            <a:spAutoFit/>
          </a:bodyPr>
          <a:lstStyle/>
          <a:p>
            <a:r>
              <a:rPr kumimoji="1" lang="en-US" altLang="ja-JP" dirty="0">
                <a:latin typeface="Meiryo UI" panose="020B0604030504040204" pitchFamily="50" charset="-128"/>
                <a:ea typeface="Meiryo UI" panose="020B0604030504040204" pitchFamily="50" charset="-128"/>
              </a:rPr>
              <a:t>7</a:t>
            </a:r>
            <a:r>
              <a:rPr kumimoji="1" lang="ja-JP" altLang="en-US" dirty="0">
                <a:latin typeface="Meiryo UI" panose="020B0604030504040204" pitchFamily="50" charset="-128"/>
                <a:ea typeface="Meiryo UI" panose="020B0604030504040204" pitchFamily="50" charset="-128"/>
              </a:rPr>
              <a:t>月</a:t>
            </a:r>
            <a:r>
              <a:rPr kumimoji="1" lang="en-US" altLang="ja-JP" dirty="0">
                <a:latin typeface="Meiryo UI" panose="020B0604030504040204" pitchFamily="50" charset="-128"/>
                <a:ea typeface="Meiryo UI" panose="020B0604030504040204" pitchFamily="50" charset="-128"/>
              </a:rPr>
              <a:t>28</a:t>
            </a:r>
            <a:r>
              <a:rPr kumimoji="1" lang="ja-JP" altLang="en-US" dirty="0">
                <a:latin typeface="Meiryo UI" panose="020B0604030504040204" pitchFamily="50" charset="-128"/>
                <a:ea typeface="Meiryo UI" panose="020B0604030504040204" pitchFamily="50" charset="-128"/>
              </a:rPr>
              <a:t>日（月）　</a:t>
            </a:r>
            <a:r>
              <a:rPr kumimoji="1" lang="en-US" altLang="ja-JP" dirty="0">
                <a:latin typeface="Meiryo UI" panose="020B0604030504040204" pitchFamily="50" charset="-128"/>
                <a:ea typeface="Meiryo UI" panose="020B0604030504040204" pitchFamily="50" charset="-128"/>
              </a:rPr>
              <a:t>14:00</a:t>
            </a:r>
            <a:r>
              <a:rPr kumimoji="1" lang="ja-JP" altLang="en-US" dirty="0">
                <a:latin typeface="Meiryo UI" panose="020B0604030504040204" pitchFamily="50" charset="-128"/>
                <a:ea typeface="Meiryo UI" panose="020B0604030504040204" pitchFamily="50" charset="-128"/>
              </a:rPr>
              <a:t>　開始予定　</a:t>
            </a:r>
          </a:p>
        </p:txBody>
      </p:sp>
      <p:sp>
        <p:nvSpPr>
          <p:cNvPr id="13" name="テキスト ボックス 12"/>
          <p:cNvSpPr txBox="1"/>
          <p:nvPr/>
        </p:nvSpPr>
        <p:spPr>
          <a:xfrm>
            <a:off x="1056010" y="3373425"/>
            <a:ext cx="1115690"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会　　　場</a:t>
            </a:r>
          </a:p>
        </p:txBody>
      </p:sp>
      <p:sp>
        <p:nvSpPr>
          <p:cNvPr id="14" name="テキスト ボックス 13"/>
          <p:cNvSpPr txBox="1"/>
          <p:nvPr/>
        </p:nvSpPr>
        <p:spPr>
          <a:xfrm>
            <a:off x="2258731" y="3373425"/>
            <a:ext cx="4550442"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あい</a:t>
            </a:r>
            <a:r>
              <a:rPr kumimoji="1" lang="ja-JP" altLang="en-US" dirty="0" err="1">
                <a:latin typeface="Meiryo UI" panose="020B0604030504040204" pitchFamily="50" charset="-128"/>
                <a:ea typeface="Meiryo UI" panose="020B0604030504040204" pitchFamily="50" charset="-128"/>
              </a:rPr>
              <a:t>さい</a:t>
            </a:r>
            <a:r>
              <a:rPr kumimoji="1" lang="ja-JP" altLang="en-US" dirty="0">
                <a:latin typeface="Meiryo UI" panose="020B0604030504040204" pitchFamily="50" charset="-128"/>
                <a:ea typeface="Meiryo UI" panose="020B0604030504040204" pitchFamily="50" charset="-128"/>
              </a:rPr>
              <a:t>広場</a:t>
            </a:r>
          </a:p>
        </p:txBody>
      </p:sp>
      <p:sp>
        <p:nvSpPr>
          <p:cNvPr id="15" name="テキスト ボックス 14"/>
          <p:cNvSpPr txBox="1"/>
          <p:nvPr/>
        </p:nvSpPr>
        <p:spPr>
          <a:xfrm>
            <a:off x="1056010" y="3800836"/>
            <a:ext cx="1115690"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講　　　師</a:t>
            </a:r>
          </a:p>
        </p:txBody>
      </p:sp>
      <p:sp>
        <p:nvSpPr>
          <p:cNvPr id="16" name="テキスト ボックス 15"/>
          <p:cNvSpPr txBox="1"/>
          <p:nvPr/>
        </p:nvSpPr>
        <p:spPr>
          <a:xfrm>
            <a:off x="2258730" y="3791311"/>
            <a:ext cx="4550443"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髙橋　佑馬　氏</a:t>
            </a:r>
          </a:p>
        </p:txBody>
      </p:sp>
      <p:sp>
        <p:nvSpPr>
          <p:cNvPr id="18" name="正方形/長方形 17"/>
          <p:cNvSpPr/>
          <p:nvPr/>
        </p:nvSpPr>
        <p:spPr>
          <a:xfrm>
            <a:off x="905088" y="3030743"/>
            <a:ext cx="45719" cy="2728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19" name="正方形/長方形 18"/>
          <p:cNvSpPr/>
          <p:nvPr/>
        </p:nvSpPr>
        <p:spPr>
          <a:xfrm>
            <a:off x="905088" y="3431560"/>
            <a:ext cx="45719" cy="2728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20" name="正方形/長方形 19"/>
          <p:cNvSpPr/>
          <p:nvPr/>
        </p:nvSpPr>
        <p:spPr>
          <a:xfrm>
            <a:off x="905088" y="3851427"/>
            <a:ext cx="45719" cy="2728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21" name="テキスト ボックス 20"/>
          <p:cNvSpPr txBox="1"/>
          <p:nvPr/>
        </p:nvSpPr>
        <p:spPr>
          <a:xfrm>
            <a:off x="958354" y="4920888"/>
            <a:ext cx="4243118"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個別相談会</a:t>
            </a:r>
          </a:p>
        </p:txBody>
      </p:sp>
      <p:sp>
        <p:nvSpPr>
          <p:cNvPr id="23" name="テキスト ボックス 22"/>
          <p:cNvSpPr txBox="1"/>
          <p:nvPr/>
        </p:nvSpPr>
        <p:spPr>
          <a:xfrm>
            <a:off x="1056010" y="5348582"/>
            <a:ext cx="1115690"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日　　　時</a:t>
            </a:r>
          </a:p>
        </p:txBody>
      </p:sp>
      <p:sp>
        <p:nvSpPr>
          <p:cNvPr id="24" name="テキスト ボックス 23"/>
          <p:cNvSpPr txBox="1"/>
          <p:nvPr/>
        </p:nvSpPr>
        <p:spPr>
          <a:xfrm>
            <a:off x="2258731" y="5348582"/>
            <a:ext cx="4550442" cy="369332"/>
          </a:xfrm>
          <a:prstGeom prst="rect">
            <a:avLst/>
          </a:prstGeom>
          <a:noFill/>
        </p:spPr>
        <p:txBody>
          <a:bodyPr wrap="square" rtlCol="0">
            <a:spAutoFit/>
          </a:bodyPr>
          <a:lstStyle/>
          <a:p>
            <a:r>
              <a:rPr kumimoji="1" lang="en-US" altLang="ja-JP" dirty="0">
                <a:latin typeface="Meiryo UI" panose="020B0604030504040204" pitchFamily="50" charset="-128"/>
                <a:ea typeface="Meiryo UI" panose="020B0604030504040204" pitchFamily="50" charset="-128"/>
              </a:rPr>
              <a:t>7</a:t>
            </a:r>
            <a:r>
              <a:rPr kumimoji="1" lang="ja-JP" altLang="en-US" dirty="0">
                <a:latin typeface="Meiryo UI" panose="020B0604030504040204" pitchFamily="50" charset="-128"/>
                <a:ea typeface="Meiryo UI" panose="020B0604030504040204" pitchFamily="50" charset="-128"/>
              </a:rPr>
              <a:t>月</a:t>
            </a:r>
            <a:r>
              <a:rPr kumimoji="1" lang="en-US" altLang="ja-JP" dirty="0">
                <a:latin typeface="Meiryo UI" panose="020B0604030504040204" pitchFamily="50" charset="-128"/>
                <a:ea typeface="Meiryo UI" panose="020B0604030504040204" pitchFamily="50" charset="-128"/>
              </a:rPr>
              <a:t>29</a:t>
            </a:r>
            <a:r>
              <a:rPr kumimoji="1" lang="ja-JP" altLang="en-US" dirty="0">
                <a:latin typeface="Meiryo UI" panose="020B0604030504040204" pitchFamily="50" charset="-128"/>
                <a:ea typeface="Meiryo UI" panose="020B0604030504040204" pitchFamily="50" charset="-128"/>
              </a:rPr>
              <a:t>日（火）　午前　開始予定　</a:t>
            </a:r>
          </a:p>
        </p:txBody>
      </p:sp>
      <p:sp>
        <p:nvSpPr>
          <p:cNvPr id="25" name="テキスト ボックス 24"/>
          <p:cNvSpPr txBox="1"/>
          <p:nvPr/>
        </p:nvSpPr>
        <p:spPr>
          <a:xfrm>
            <a:off x="1056010" y="5759533"/>
            <a:ext cx="1097518"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会　　　場</a:t>
            </a:r>
          </a:p>
        </p:txBody>
      </p:sp>
      <p:sp>
        <p:nvSpPr>
          <p:cNvPr id="26" name="テキスト ボックス 25"/>
          <p:cNvSpPr txBox="1"/>
          <p:nvPr/>
        </p:nvSpPr>
        <p:spPr>
          <a:xfrm>
            <a:off x="2258730" y="5759533"/>
            <a:ext cx="5038715"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個別相談希望者の事務所等</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rPr>
              <a:t>人につき</a:t>
            </a:r>
            <a:r>
              <a:rPr lang="en-US" altLang="ja-JP" sz="1600" dirty="0">
                <a:latin typeface="Meiryo UI" panose="020B0604030504040204" pitchFamily="50" charset="-128"/>
                <a:ea typeface="Meiryo UI" panose="020B0604030504040204" pitchFamily="50" charset="-128"/>
              </a:rPr>
              <a:t>60</a:t>
            </a:r>
            <a:r>
              <a:rPr lang="ja-JP" altLang="en-US" sz="1600" dirty="0">
                <a:latin typeface="Meiryo UI" panose="020B0604030504040204" pitchFamily="50" charset="-128"/>
                <a:ea typeface="Meiryo UI" panose="020B0604030504040204" pitchFamily="50" charset="-128"/>
              </a:rPr>
              <a:t>分程度）</a:t>
            </a:r>
            <a:endParaRPr kumimoji="1" lang="ja-JP" altLang="en-US" sz="1600"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1056009" y="6127390"/>
            <a:ext cx="1394227"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募集人数</a:t>
            </a:r>
            <a:endParaRPr kumimoji="1" lang="ja-JP" altLang="en-US"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2258730" y="6127390"/>
            <a:ext cx="3732855"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最大</a:t>
            </a:r>
            <a:r>
              <a:rPr kumimoji="1" lang="en-US" altLang="ja-JP" dirty="0">
                <a:latin typeface="Meiryo UI" panose="020B0604030504040204" pitchFamily="50" charset="-128"/>
                <a:ea typeface="Meiryo UI" panose="020B0604030504040204" pitchFamily="50" charset="-128"/>
              </a:rPr>
              <a:t>3</a:t>
            </a:r>
            <a:r>
              <a:rPr kumimoji="1" lang="ja-JP" altLang="en-US" dirty="0">
                <a:latin typeface="Meiryo UI" panose="020B0604030504040204" pitchFamily="50" charset="-128"/>
                <a:ea typeface="Meiryo UI" panose="020B0604030504040204" pitchFamily="50" charset="-128"/>
              </a:rPr>
              <a:t>名程度</a:t>
            </a:r>
          </a:p>
        </p:txBody>
      </p:sp>
      <p:sp>
        <p:nvSpPr>
          <p:cNvPr id="29" name="正方形/長方形 28"/>
          <p:cNvSpPr/>
          <p:nvPr/>
        </p:nvSpPr>
        <p:spPr>
          <a:xfrm>
            <a:off x="905088" y="5414261"/>
            <a:ext cx="45719" cy="2728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0" name="正方形/長方形 29"/>
          <p:cNvSpPr/>
          <p:nvPr/>
        </p:nvSpPr>
        <p:spPr>
          <a:xfrm>
            <a:off x="905088" y="5817668"/>
            <a:ext cx="45719" cy="2728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1" name="正方形/長方形 30"/>
          <p:cNvSpPr/>
          <p:nvPr/>
        </p:nvSpPr>
        <p:spPr>
          <a:xfrm>
            <a:off x="905088" y="6177981"/>
            <a:ext cx="45719" cy="2728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4" name="Google Shape;473;p26">
            <a:extLst>
              <a:ext uri="{FF2B5EF4-FFF2-40B4-BE49-F238E27FC236}">
                <a16:creationId xmlns:a16="http://schemas.microsoft.com/office/drawing/2014/main" id="{30CEA9EC-5DB3-9D3D-B200-BCB217EA7D55}"/>
              </a:ext>
            </a:extLst>
          </p:cNvPr>
          <p:cNvSpPr txBox="1"/>
          <p:nvPr/>
        </p:nvSpPr>
        <p:spPr>
          <a:xfrm>
            <a:off x="7684525" y="4474874"/>
            <a:ext cx="3525000" cy="1615787"/>
          </a:xfrm>
          <a:prstGeom prst="rect">
            <a:avLst/>
          </a:prstGeom>
          <a:noFill/>
          <a:ln>
            <a:noFill/>
          </a:ln>
        </p:spPr>
        <p:txBody>
          <a:bodyPr spcFirstLastPara="1" wrap="square" lIns="91425" tIns="45700" rIns="91425" bIns="45700" anchor="t" anchorCtr="0">
            <a:spAutoFit/>
          </a:bodyPr>
          <a:lstStyle/>
          <a:p>
            <a:pPr marL="171450" marR="0" lvl="0" indent="-171450" algn="l" rtl="0">
              <a:lnSpc>
                <a:spcPct val="150000"/>
              </a:lnSpc>
              <a:spcBef>
                <a:spcPts val="0"/>
              </a:spcBef>
              <a:spcAft>
                <a:spcPts val="0"/>
              </a:spcAft>
              <a:buClr>
                <a:srgbClr val="000000"/>
              </a:buClr>
              <a:buSzPts val="1000"/>
              <a:buFont typeface="Wingdings" pitchFamily="2" charset="2"/>
              <a:buChar char="l"/>
            </a:pPr>
            <a:r>
              <a:rPr lang="en-US" altLang="ja-JP" sz="1100" b="0" i="0" u="none" strike="noStrike" cap="none" dirty="0">
                <a:solidFill>
                  <a:srgbClr val="2F2725"/>
                </a:solidFill>
                <a:latin typeface="Meiryo UI" panose="020B0604030504040204" pitchFamily="50" charset="-128"/>
                <a:ea typeface="Meiryo UI" panose="020B0604030504040204" pitchFamily="50" charset="-128"/>
                <a:cs typeface="Arial"/>
                <a:sym typeface="Arial"/>
              </a:rPr>
              <a:t>2015</a:t>
            </a:r>
            <a:r>
              <a:rPr lang="ja-JP" altLang="en-US" sz="1100" b="0" i="0" u="none" strike="noStrike" cap="none">
                <a:solidFill>
                  <a:srgbClr val="2F2725"/>
                </a:solidFill>
                <a:latin typeface="Meiryo UI" panose="020B0604030504040204" pitchFamily="50" charset="-128"/>
                <a:ea typeface="Meiryo UI" panose="020B0604030504040204" pitchFamily="50" charset="-128"/>
                <a:cs typeface="Arial"/>
                <a:sym typeface="Arial"/>
              </a:rPr>
              <a:t>年 立命館アジア太平洋大学アジア太平洋学部アジア太平洋学科 </a:t>
            </a:r>
            <a:r>
              <a:rPr lang="en-US" sz="1100" b="0" i="0" u="none" strike="noStrike" cap="none" dirty="0">
                <a:solidFill>
                  <a:srgbClr val="2F2725"/>
                </a:solidFill>
                <a:latin typeface="Meiryo UI" panose="020B0604030504040204" pitchFamily="50" charset="-128"/>
                <a:ea typeface="Meiryo UI" panose="020B0604030504040204" pitchFamily="50" charset="-128"/>
                <a:cs typeface="Arial"/>
                <a:sym typeface="Arial"/>
              </a:rPr>
              <a:t>CAP-THP</a:t>
            </a:r>
            <a:r>
              <a:rPr lang="ja-JP" altLang="en-US" sz="1100" b="0" i="0" u="none" strike="noStrike" cap="none">
                <a:solidFill>
                  <a:srgbClr val="2F2725"/>
                </a:solidFill>
                <a:latin typeface="Meiryo UI" panose="020B0604030504040204" pitchFamily="50" charset="-128"/>
                <a:ea typeface="Meiryo UI" panose="020B0604030504040204" pitchFamily="50" charset="-128"/>
                <a:cs typeface="Arial"/>
                <a:sym typeface="Arial"/>
              </a:rPr>
              <a:t>卒業</a:t>
            </a:r>
            <a:endParaRPr lang="en-US" altLang="ja-JP" sz="1100" dirty="0">
              <a:solidFill>
                <a:srgbClr val="2F2725"/>
              </a:solidFill>
              <a:latin typeface="Meiryo UI" panose="020B0604030504040204" pitchFamily="50" charset="-128"/>
              <a:ea typeface="Meiryo UI" panose="020B0604030504040204" pitchFamily="50" charset="-128"/>
              <a:cs typeface="Arial"/>
              <a:sym typeface="Arial"/>
            </a:endParaRPr>
          </a:p>
          <a:p>
            <a:pPr marL="171450" marR="0" lvl="0" indent="-171450" algn="l" rtl="0">
              <a:lnSpc>
                <a:spcPct val="150000"/>
              </a:lnSpc>
              <a:spcBef>
                <a:spcPts val="0"/>
              </a:spcBef>
              <a:spcAft>
                <a:spcPts val="0"/>
              </a:spcAft>
              <a:buClr>
                <a:srgbClr val="000000"/>
              </a:buClr>
              <a:buSzPts val="1000"/>
              <a:buFont typeface="Wingdings" pitchFamily="2" charset="2"/>
              <a:buChar char="l"/>
            </a:pPr>
            <a:r>
              <a:rPr lang="en-US" altLang="ja-JP" sz="1100" b="0" i="0" u="none" strike="noStrike" cap="none" dirty="0">
                <a:solidFill>
                  <a:srgbClr val="2F2725"/>
                </a:solidFill>
                <a:latin typeface="Meiryo UI" panose="020B0604030504040204" pitchFamily="50" charset="-128"/>
                <a:ea typeface="Meiryo UI" panose="020B0604030504040204" pitchFamily="50" charset="-128"/>
                <a:cs typeface="Arial"/>
                <a:sym typeface="Arial"/>
              </a:rPr>
              <a:t>2015-2016 </a:t>
            </a:r>
            <a:r>
              <a:rPr lang="ja-JP" altLang="en-US" sz="1100" b="0" i="0" u="none" strike="noStrike" cap="none">
                <a:solidFill>
                  <a:srgbClr val="2F2725"/>
                </a:solidFill>
                <a:latin typeface="Meiryo UI" panose="020B0604030504040204" pitchFamily="50" charset="-128"/>
                <a:ea typeface="Meiryo UI" panose="020B0604030504040204" pitchFamily="50" charset="-128"/>
                <a:cs typeface="Arial"/>
                <a:sym typeface="Arial"/>
              </a:rPr>
              <a:t>株式会社ニチレイフレッシュ</a:t>
            </a:r>
            <a:endParaRPr lang="en-US" altLang="ja-JP" sz="1100" b="0" i="0" u="none" strike="noStrike" cap="none" dirty="0">
              <a:solidFill>
                <a:srgbClr val="2F2725"/>
              </a:solidFill>
              <a:latin typeface="Meiryo UI" panose="020B0604030504040204" pitchFamily="50" charset="-128"/>
              <a:ea typeface="Meiryo UI" panose="020B0604030504040204" pitchFamily="50" charset="-128"/>
              <a:cs typeface="Arial"/>
              <a:sym typeface="Arial"/>
            </a:endParaRPr>
          </a:p>
          <a:p>
            <a:pPr marL="171450" marR="0" lvl="0" indent="-171450" algn="l" rtl="0">
              <a:lnSpc>
                <a:spcPct val="150000"/>
              </a:lnSpc>
              <a:spcBef>
                <a:spcPts val="0"/>
              </a:spcBef>
              <a:spcAft>
                <a:spcPts val="0"/>
              </a:spcAft>
              <a:buClr>
                <a:srgbClr val="000000"/>
              </a:buClr>
              <a:buSzPts val="1000"/>
              <a:buFont typeface="Wingdings" pitchFamily="2" charset="2"/>
              <a:buChar char="l"/>
            </a:pPr>
            <a:r>
              <a:rPr lang="en-US" altLang="ja-JP" sz="1100" b="0" i="0" u="none" strike="noStrike" cap="none" dirty="0">
                <a:solidFill>
                  <a:srgbClr val="2F2725"/>
                </a:solidFill>
                <a:latin typeface="Meiryo UI" panose="020B0604030504040204" pitchFamily="50" charset="-128"/>
                <a:ea typeface="Meiryo UI" panose="020B0604030504040204" pitchFamily="50" charset="-128"/>
                <a:cs typeface="Arial"/>
                <a:sym typeface="Arial"/>
              </a:rPr>
              <a:t>2016-2017 </a:t>
            </a:r>
            <a:r>
              <a:rPr lang="ja-JP" altLang="en-US" sz="1100" b="0" i="0" u="none" strike="noStrike" cap="none">
                <a:solidFill>
                  <a:srgbClr val="2F2725"/>
                </a:solidFill>
                <a:latin typeface="Meiryo UI" panose="020B0604030504040204" pitchFamily="50" charset="-128"/>
                <a:ea typeface="Meiryo UI" panose="020B0604030504040204" pitchFamily="50" charset="-128"/>
                <a:cs typeface="Arial"/>
                <a:sym typeface="Arial"/>
              </a:rPr>
              <a:t>合同会社五穀豊穣</a:t>
            </a:r>
            <a:endParaRPr lang="en-US" altLang="ja-JP" sz="1100" b="0" i="0" u="none" strike="noStrike" cap="none" dirty="0">
              <a:solidFill>
                <a:srgbClr val="2F2725"/>
              </a:solidFill>
              <a:latin typeface="Meiryo UI" panose="020B0604030504040204" pitchFamily="50" charset="-128"/>
              <a:ea typeface="Meiryo UI" panose="020B0604030504040204" pitchFamily="50" charset="-128"/>
              <a:cs typeface="Arial"/>
              <a:sym typeface="Arial"/>
            </a:endParaRPr>
          </a:p>
          <a:p>
            <a:pPr marL="171450" marR="0" lvl="0" indent="-171450" algn="l" rtl="0">
              <a:lnSpc>
                <a:spcPct val="150000"/>
              </a:lnSpc>
              <a:spcBef>
                <a:spcPts val="0"/>
              </a:spcBef>
              <a:spcAft>
                <a:spcPts val="0"/>
              </a:spcAft>
              <a:buClr>
                <a:srgbClr val="000000"/>
              </a:buClr>
              <a:buSzPts val="1000"/>
              <a:buFont typeface="Wingdings" pitchFamily="2" charset="2"/>
              <a:buChar char="l"/>
            </a:pPr>
            <a:r>
              <a:rPr lang="en-US" altLang="ja-JP" sz="1100" b="0" i="0" u="none" strike="noStrike" cap="none" dirty="0">
                <a:solidFill>
                  <a:srgbClr val="2F2725"/>
                </a:solidFill>
                <a:latin typeface="Meiryo UI" panose="020B0604030504040204" pitchFamily="50" charset="-128"/>
                <a:ea typeface="Meiryo UI" panose="020B0604030504040204" pitchFamily="50" charset="-128"/>
                <a:cs typeface="Arial"/>
                <a:sym typeface="Arial"/>
              </a:rPr>
              <a:t>2017 </a:t>
            </a:r>
            <a:r>
              <a:rPr lang="ja-JP" altLang="en-US" sz="1100" b="0" i="0" u="none" strike="noStrike" cap="none">
                <a:solidFill>
                  <a:srgbClr val="2F2725"/>
                </a:solidFill>
                <a:latin typeface="Meiryo UI" panose="020B0604030504040204" pitchFamily="50" charset="-128"/>
                <a:ea typeface="Meiryo UI" panose="020B0604030504040204" pitchFamily="50" charset="-128"/>
                <a:cs typeface="Arial"/>
                <a:sym typeface="Arial"/>
              </a:rPr>
              <a:t>一般社団法人東の食の会</a:t>
            </a:r>
            <a:endParaRPr lang="en-US" altLang="ja-JP" sz="1100" b="0" i="0" u="none" strike="noStrike" cap="none" dirty="0">
              <a:solidFill>
                <a:srgbClr val="2F2725"/>
              </a:solidFill>
              <a:latin typeface="Meiryo UI" panose="020B0604030504040204" pitchFamily="50" charset="-128"/>
              <a:ea typeface="Meiryo UI" panose="020B0604030504040204" pitchFamily="50" charset="-128"/>
              <a:cs typeface="Arial"/>
              <a:sym typeface="Arial"/>
            </a:endParaRPr>
          </a:p>
          <a:p>
            <a:pPr marR="0" lvl="0" algn="l" rtl="0">
              <a:lnSpc>
                <a:spcPct val="150000"/>
              </a:lnSpc>
              <a:spcBef>
                <a:spcPts val="0"/>
              </a:spcBef>
              <a:spcAft>
                <a:spcPts val="0"/>
              </a:spcAft>
              <a:buClr>
                <a:srgbClr val="000000"/>
              </a:buClr>
              <a:buSzPts val="1000"/>
            </a:pPr>
            <a:r>
              <a:rPr lang="ja-JP" altLang="en-US" sz="1100" b="0" i="0" u="none" strike="noStrike" cap="none">
                <a:solidFill>
                  <a:srgbClr val="2F2725"/>
                </a:solidFill>
                <a:latin typeface="Meiryo UI" panose="020B0604030504040204" pitchFamily="50" charset="-128"/>
                <a:ea typeface="Meiryo UI" panose="020B0604030504040204" pitchFamily="50" charset="-128"/>
                <a:cs typeface="Arial"/>
                <a:sym typeface="Arial"/>
              </a:rPr>
              <a:t>（現職、</a:t>
            </a:r>
            <a:r>
              <a:rPr lang="en-US" altLang="ja-JP" sz="1100" b="0" i="0" u="none" strike="noStrike" cap="none" dirty="0">
                <a:solidFill>
                  <a:srgbClr val="2F2725"/>
                </a:solidFill>
                <a:latin typeface="Meiryo UI" panose="020B0604030504040204" pitchFamily="50" charset="-128"/>
                <a:ea typeface="Meiryo UI" panose="020B0604030504040204" pitchFamily="50" charset="-128"/>
                <a:cs typeface="Arial"/>
                <a:sym typeface="Arial"/>
              </a:rPr>
              <a:t>2025</a:t>
            </a:r>
            <a:r>
              <a:rPr lang="ja-JP" altLang="en-US" sz="1100" b="0" i="0" u="none" strike="noStrike" cap="none">
                <a:solidFill>
                  <a:srgbClr val="2F2725"/>
                </a:solidFill>
                <a:latin typeface="Meiryo UI" panose="020B0604030504040204" pitchFamily="50" charset="-128"/>
                <a:ea typeface="Meiryo UI" panose="020B0604030504040204" pitchFamily="50" charset="-128"/>
                <a:cs typeface="Arial"/>
                <a:sym typeface="Arial"/>
              </a:rPr>
              <a:t>年より事務局次長）</a:t>
            </a:r>
          </a:p>
        </p:txBody>
      </p:sp>
      <p:cxnSp>
        <p:nvCxnSpPr>
          <p:cNvPr id="35" name="Google Shape;474;p26">
            <a:extLst>
              <a:ext uri="{FF2B5EF4-FFF2-40B4-BE49-F238E27FC236}">
                <a16:creationId xmlns:a16="http://schemas.microsoft.com/office/drawing/2014/main" id="{9856881E-A29A-3C88-3DA4-14A62008221B}"/>
              </a:ext>
            </a:extLst>
          </p:cNvPr>
          <p:cNvCxnSpPr/>
          <p:nvPr/>
        </p:nvCxnSpPr>
        <p:spPr>
          <a:xfrm>
            <a:off x="7676564" y="4394310"/>
            <a:ext cx="3255600" cy="0"/>
          </a:xfrm>
          <a:prstGeom prst="straightConnector1">
            <a:avLst/>
          </a:prstGeom>
          <a:noFill/>
          <a:ln w="9525" cap="flat" cmpd="sng">
            <a:solidFill>
              <a:srgbClr val="0079C0"/>
            </a:solidFill>
            <a:prstDash val="solid"/>
            <a:round/>
            <a:headEnd type="none" w="sm" len="sm"/>
            <a:tailEnd type="none" w="sm" len="sm"/>
          </a:ln>
        </p:spPr>
      </p:cxnSp>
      <p:sp>
        <p:nvSpPr>
          <p:cNvPr id="36" name="Google Shape;476;p26">
            <a:extLst>
              <a:ext uri="{FF2B5EF4-FFF2-40B4-BE49-F238E27FC236}">
                <a16:creationId xmlns:a16="http://schemas.microsoft.com/office/drawing/2014/main" id="{548DF726-3E62-AE54-A635-8A176FD5E38B}"/>
              </a:ext>
            </a:extLst>
          </p:cNvPr>
          <p:cNvSpPr txBox="1"/>
          <p:nvPr/>
        </p:nvSpPr>
        <p:spPr>
          <a:xfrm>
            <a:off x="7676552" y="3972572"/>
            <a:ext cx="1399446" cy="307736"/>
          </a:xfrm>
          <a:prstGeom prst="rect">
            <a:avLst/>
          </a:prstGeom>
          <a:solidFill>
            <a:srgbClr val="0079C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altLang="en-US" sz="1400" b="1" i="0" u="none" strike="noStrike" cap="none">
                <a:solidFill>
                  <a:srgbClr val="FFFFFF"/>
                </a:solidFill>
                <a:latin typeface="Meiryo UI" panose="020B0604030504040204" pitchFamily="50" charset="-128"/>
                <a:ea typeface="Meiryo UI" panose="020B0604030504040204" pitchFamily="50" charset="-128"/>
                <a:cs typeface="Arial"/>
                <a:sym typeface="Arial"/>
              </a:rPr>
              <a:t>略歴</a:t>
            </a:r>
            <a:endParaRPr sz="1400" b="1" i="0" u="none" strike="noStrike" cap="none" dirty="0">
              <a:solidFill>
                <a:srgbClr val="FFFFFF"/>
              </a:solidFill>
              <a:latin typeface="Meiryo UI" panose="020B0604030504040204" pitchFamily="50" charset="-128"/>
              <a:ea typeface="Meiryo UI" panose="020B0604030504040204" pitchFamily="50" charset="-128"/>
              <a:cs typeface="Arial"/>
              <a:sym typeface="Arial"/>
            </a:endParaRPr>
          </a:p>
        </p:txBody>
      </p:sp>
      <p:pic>
        <p:nvPicPr>
          <p:cNvPr id="37" name="図 36" descr="屋外にいる少年&#10;&#10;自動的に生成された説明">
            <a:extLst>
              <a:ext uri="{FF2B5EF4-FFF2-40B4-BE49-F238E27FC236}">
                <a16:creationId xmlns:a16="http://schemas.microsoft.com/office/drawing/2014/main" id="{93662D54-B2CA-3856-92DC-724E1D61B6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7729" y="1052907"/>
            <a:ext cx="2377529" cy="2377529"/>
          </a:xfrm>
          <a:prstGeom prst="rect">
            <a:avLst/>
          </a:prstGeom>
        </p:spPr>
      </p:pic>
      <p:sp>
        <p:nvSpPr>
          <p:cNvPr id="43" name="Google Shape;344;p16">
            <a:extLst>
              <a:ext uri="{FF2B5EF4-FFF2-40B4-BE49-F238E27FC236}">
                <a16:creationId xmlns:a16="http://schemas.microsoft.com/office/drawing/2014/main" id="{01BA6D8B-CF23-ED65-D4CB-74E3F71BE07C}"/>
              </a:ext>
            </a:extLst>
          </p:cNvPr>
          <p:cNvSpPr/>
          <p:nvPr/>
        </p:nvSpPr>
        <p:spPr>
          <a:xfrm>
            <a:off x="8097293" y="3471704"/>
            <a:ext cx="2437965" cy="319061"/>
          </a:xfrm>
          <a:prstGeom prst="rect">
            <a:avLst/>
          </a:prstGeom>
          <a:solidFill>
            <a:schemeClr val="lt1"/>
          </a:solidFill>
          <a:ln>
            <a:noFill/>
          </a:ln>
        </p:spPr>
        <p:txBody>
          <a:bodyPr spcFirstLastPara="1" wrap="square" lIns="75250" tIns="75250" rIns="75250" bIns="75250" anchor="ctr" anchorCtr="0">
            <a:noAutofit/>
          </a:bodyPr>
          <a:lstStyle/>
          <a:p>
            <a:pPr marL="127000" algn="ctr">
              <a:lnSpc>
                <a:spcPct val="115000"/>
              </a:lnSpc>
              <a:buClr>
                <a:schemeClr val="dk1"/>
              </a:buClr>
              <a:buSzPts val="1600"/>
            </a:pPr>
            <a:r>
              <a:rPr lang="ja-JP" altLang="en-US" sz="1600" b="0" i="0" u="none" strike="noStrike" cap="none" dirty="0">
                <a:solidFill>
                  <a:srgbClr val="2F2725"/>
                </a:solidFill>
                <a:latin typeface="Meiryo UI" panose="020B0604030504040204" pitchFamily="50" charset="-128"/>
                <a:ea typeface="Meiryo UI" panose="020B0604030504040204" pitchFamily="50" charset="-128"/>
                <a:cs typeface="Arial"/>
                <a:sym typeface="Arial"/>
              </a:rPr>
              <a:t>髙橋　佑馬　氏　</a:t>
            </a:r>
            <a:endParaRPr sz="1600" b="0" i="0" u="none" strike="noStrike" cap="none" dirty="0">
              <a:solidFill>
                <a:srgbClr val="2F2725"/>
              </a:solidFill>
              <a:latin typeface="Meiryo UI" panose="020B0604030504040204" pitchFamily="50" charset="-128"/>
              <a:ea typeface="Meiryo UI" panose="020B0604030504040204" pitchFamily="50" charset="-128"/>
              <a:cs typeface="Arial"/>
              <a:sym typeface="Arial"/>
            </a:endParaRPr>
          </a:p>
        </p:txBody>
      </p:sp>
      <p:sp>
        <p:nvSpPr>
          <p:cNvPr id="44" name="テキスト ボックス 43"/>
          <p:cNvSpPr txBox="1"/>
          <p:nvPr/>
        </p:nvSpPr>
        <p:spPr>
          <a:xfrm>
            <a:off x="612561" y="6543404"/>
            <a:ext cx="7237412" cy="261610"/>
          </a:xfrm>
          <a:prstGeom prst="rect">
            <a:avLst/>
          </a:prstGeom>
          <a:noFill/>
        </p:spPr>
        <p:txBody>
          <a:bodyPr wrap="square" rtlCol="0">
            <a:spAutoFit/>
          </a:bodyPr>
          <a:lstStyle/>
          <a:p>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上記内容は</a:t>
            </a:r>
            <a:r>
              <a:rPr lang="ja-JP" altLang="en-US" sz="1100" dirty="0">
                <a:latin typeface="Meiryo UI" panose="020B0604030504040204" pitchFamily="50" charset="-128"/>
                <a:ea typeface="Meiryo UI" panose="020B0604030504040204" pitchFamily="50" charset="-128"/>
              </a:rPr>
              <a:t>変更となる可能性がございます。詳細は事業</a:t>
            </a:r>
            <a:r>
              <a:rPr lang="en-US" altLang="ja-JP" sz="1100" dirty="0">
                <a:latin typeface="Meiryo UI" panose="020B0604030504040204" pitchFamily="50" charset="-128"/>
                <a:ea typeface="Meiryo UI" panose="020B0604030504040204" pitchFamily="50" charset="-128"/>
              </a:rPr>
              <a:t>HP</a:t>
            </a:r>
            <a:r>
              <a:rPr lang="ja-JP" altLang="en-US" sz="1100" dirty="0">
                <a:latin typeface="Meiryo UI" panose="020B0604030504040204" pitchFamily="50" charset="-128"/>
                <a:ea typeface="Meiryo UI" panose="020B0604030504040204" pitchFamily="50" charset="-128"/>
              </a:rPr>
              <a:t>で後日公開いたします。</a:t>
            </a:r>
            <a:endParaRPr kumimoji="1" lang="ja-JP" altLang="en-US" sz="1100" dirty="0">
              <a:latin typeface="Meiryo UI" panose="020B0604030504040204" pitchFamily="50" charset="-128"/>
              <a:ea typeface="Meiryo UI" panose="020B0604030504040204" pitchFamily="50" charset="-128"/>
            </a:endParaRPr>
          </a:p>
        </p:txBody>
      </p:sp>
      <p:sp>
        <p:nvSpPr>
          <p:cNvPr id="45" name="テキスト ボックス 44"/>
          <p:cNvSpPr txBox="1"/>
          <p:nvPr/>
        </p:nvSpPr>
        <p:spPr>
          <a:xfrm>
            <a:off x="958354" y="970671"/>
            <a:ext cx="1213346"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対象者</a:t>
            </a:r>
          </a:p>
        </p:txBody>
      </p:sp>
      <p:sp>
        <p:nvSpPr>
          <p:cNvPr id="49" name="正方形/長方形 48"/>
          <p:cNvSpPr/>
          <p:nvPr/>
        </p:nvSpPr>
        <p:spPr>
          <a:xfrm>
            <a:off x="905088" y="1464256"/>
            <a:ext cx="45720" cy="2728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0" name="テキスト ボックス 49"/>
          <p:cNvSpPr txBox="1"/>
          <p:nvPr/>
        </p:nvSpPr>
        <p:spPr>
          <a:xfrm>
            <a:off x="1056009" y="1384562"/>
            <a:ext cx="5753164" cy="646331"/>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一次産業の生産者や、関連する加工業、卸売業、小売業</a:t>
            </a:r>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ブランディング業、プロモーション業等</a:t>
            </a:r>
          </a:p>
        </p:txBody>
      </p:sp>
      <p:sp>
        <p:nvSpPr>
          <p:cNvPr id="51" name="正方形/長方形 50"/>
          <p:cNvSpPr/>
          <p:nvPr/>
        </p:nvSpPr>
        <p:spPr>
          <a:xfrm>
            <a:off x="905088" y="2105087"/>
            <a:ext cx="45720" cy="2728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2" name="テキスト ボックス 51"/>
          <p:cNvSpPr txBox="1"/>
          <p:nvPr/>
        </p:nvSpPr>
        <p:spPr>
          <a:xfrm>
            <a:off x="1056009" y="2051951"/>
            <a:ext cx="5312653"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既存の製品、商品、サービスを改善したい方</a:t>
            </a:r>
            <a:endParaRPr kumimoji="1" lang="ja-JP" altLang="en-US"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1064889" y="4209197"/>
            <a:ext cx="5744284" cy="646331"/>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dirty="0">
                <a:latin typeface="Meiryo UI" panose="020B0604030504040204" pitchFamily="50" charset="-128"/>
                <a:ea typeface="Meiryo UI" panose="020B0604030504040204" pitchFamily="50" charset="-128"/>
              </a:rPr>
              <a:t>髙橋氏による講演や、ワークショップを予定</a:t>
            </a:r>
            <a:endParaRPr kumimoji="1" lang="en-US" altLang="ja-JP"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dirty="0">
                <a:latin typeface="Meiryo UI" panose="020B0604030504040204" pitchFamily="50" charset="-128"/>
                <a:ea typeface="Meiryo UI" panose="020B0604030504040204" pitchFamily="50" charset="-128"/>
              </a:rPr>
              <a:t>セミナー終了後には講師、参加者等による交流会を予定</a:t>
            </a:r>
            <a:endParaRPr kumimoji="1" lang="ja-JP" altLang="en-US" dirty="0">
              <a:latin typeface="Meiryo UI" panose="020B0604030504040204" pitchFamily="50" charset="-128"/>
              <a:ea typeface="Meiryo UI" panose="020B0604030504040204" pitchFamily="50" charset="-128"/>
            </a:endParaRPr>
          </a:p>
        </p:txBody>
      </p:sp>
      <p:pic>
        <p:nvPicPr>
          <p:cNvPr id="40" name="図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9304" y="145351"/>
            <a:ext cx="3173205" cy="681623"/>
          </a:xfrm>
          <a:prstGeom prst="rect">
            <a:avLst/>
          </a:prstGeom>
        </p:spPr>
      </p:pic>
      <p:sp>
        <p:nvSpPr>
          <p:cNvPr id="41" name="正方形/長方形 40"/>
          <p:cNvSpPr/>
          <p:nvPr/>
        </p:nvSpPr>
        <p:spPr>
          <a:xfrm>
            <a:off x="559705" y="1031298"/>
            <a:ext cx="274799" cy="2867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559705" y="2570727"/>
            <a:ext cx="274799" cy="2867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559705" y="4977187"/>
            <a:ext cx="274799" cy="2867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87816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257453" y="256840"/>
            <a:ext cx="5681708" cy="400110"/>
            <a:chOff x="257453" y="159183"/>
            <a:chExt cx="4839660" cy="400110"/>
          </a:xfrm>
        </p:grpSpPr>
        <p:sp>
          <p:nvSpPr>
            <p:cNvPr id="15" name="テキスト ボックス 14"/>
            <p:cNvSpPr txBox="1"/>
            <p:nvPr/>
          </p:nvSpPr>
          <p:spPr>
            <a:xfrm>
              <a:off x="303172" y="159183"/>
              <a:ext cx="4793941"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事業者支援</a:t>
              </a:r>
              <a:r>
                <a:rPr kumimoji="1" lang="ja-JP" altLang="en-US" sz="2000" dirty="0">
                  <a:latin typeface="Meiryo UI" panose="020B0604030504040204" pitchFamily="50" charset="-128"/>
                  <a:ea typeface="Meiryo UI" panose="020B0604030504040204" pitchFamily="50" charset="-128"/>
                </a:rPr>
                <a:t>プログラムについて</a:t>
              </a:r>
            </a:p>
          </p:txBody>
        </p:sp>
        <p:sp>
          <p:nvSpPr>
            <p:cNvPr id="16" name="正方形/長方形 15"/>
            <p:cNvSpPr/>
            <p:nvPr/>
          </p:nvSpPr>
          <p:spPr>
            <a:xfrm>
              <a:off x="257453" y="227288"/>
              <a:ext cx="45719" cy="332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26" name="グループ化 25"/>
          <p:cNvGrpSpPr/>
          <p:nvPr/>
        </p:nvGrpSpPr>
        <p:grpSpPr>
          <a:xfrm>
            <a:off x="1198487" y="1676394"/>
            <a:ext cx="381739" cy="4192480"/>
            <a:chOff x="568171" y="1300578"/>
            <a:chExt cx="381739" cy="4192480"/>
          </a:xfrm>
        </p:grpSpPr>
        <p:cxnSp>
          <p:nvCxnSpPr>
            <p:cNvPr id="3" name="直線矢印コネクタ 2"/>
            <p:cNvCxnSpPr/>
            <p:nvPr/>
          </p:nvCxnSpPr>
          <p:spPr>
            <a:xfrm flipH="1">
              <a:off x="750163" y="1340528"/>
              <a:ext cx="4440" cy="3750815"/>
            </a:xfrm>
            <a:prstGeom prst="straightConnector1">
              <a:avLst/>
            </a:prstGeom>
            <a:ln w="571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円/楕円 16"/>
            <p:cNvSpPr/>
            <p:nvPr/>
          </p:nvSpPr>
          <p:spPr>
            <a:xfrm>
              <a:off x="568171" y="1300578"/>
              <a:ext cx="381739" cy="40393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568171" y="2058287"/>
              <a:ext cx="381739" cy="40393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568171" y="2815996"/>
              <a:ext cx="381739" cy="40393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568171" y="3573705"/>
              <a:ext cx="381739" cy="40393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568171" y="4331414"/>
              <a:ext cx="381739" cy="40393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568171" y="5089124"/>
              <a:ext cx="381739" cy="40393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p:cNvSpPr txBox="1"/>
          <p:nvPr/>
        </p:nvSpPr>
        <p:spPr>
          <a:xfrm>
            <a:off x="1762217" y="1676394"/>
            <a:ext cx="8278428"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7</a:t>
            </a:r>
            <a:r>
              <a:rPr kumimoji="1" lang="ja-JP" altLang="en-US" b="1" dirty="0">
                <a:latin typeface="Meiryo UI" panose="020B0604030504040204" pitchFamily="50" charset="-128"/>
                <a:ea typeface="Meiryo UI" panose="020B0604030504040204" pitchFamily="50" charset="-128"/>
              </a:rPr>
              <a:t>月上旬</a:t>
            </a:r>
            <a:r>
              <a:rPr kumimoji="1" lang="ja-JP" altLang="en-US"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事業者向けセミナー及び個別相談会の募集開始</a:t>
            </a:r>
            <a:endParaRPr kumimoji="1" lang="ja-JP" altLang="en-US" dirty="0">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1762218" y="2434103"/>
            <a:ext cx="6902388"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7</a:t>
            </a:r>
            <a:r>
              <a:rPr lang="ja-JP" altLang="en-US" b="1" dirty="0">
                <a:latin typeface="Meiryo UI" panose="020B0604030504040204" pitchFamily="50" charset="-128"/>
                <a:ea typeface="Meiryo UI" panose="020B0604030504040204" pitchFamily="50" charset="-128"/>
              </a:rPr>
              <a:t>月</a:t>
            </a:r>
            <a:r>
              <a:rPr lang="en-US" altLang="ja-JP" b="1" dirty="0">
                <a:latin typeface="Meiryo UI" panose="020B0604030504040204" pitchFamily="50" charset="-128"/>
                <a:ea typeface="Meiryo UI" panose="020B0604030504040204" pitchFamily="50" charset="-128"/>
              </a:rPr>
              <a:t>28</a:t>
            </a:r>
            <a:r>
              <a:rPr lang="ja-JP" altLang="en-US" b="1" dirty="0">
                <a:latin typeface="Meiryo UI" panose="020B0604030504040204" pitchFamily="50" charset="-128"/>
                <a:ea typeface="Meiryo UI" panose="020B0604030504040204" pitchFamily="50" charset="-128"/>
              </a:rPr>
              <a:t>日</a:t>
            </a:r>
            <a:r>
              <a:rPr lang="ja-JP" altLang="en-US" dirty="0">
                <a:latin typeface="Meiryo UI" panose="020B0604030504040204" pitchFamily="50" charset="-128"/>
                <a:ea typeface="Meiryo UI" panose="020B0604030504040204" pitchFamily="50" charset="-128"/>
              </a:rPr>
              <a:t>　　　　　 事業者向けセミナー　開催</a:t>
            </a:r>
            <a:endParaRPr kumimoji="1" lang="ja-JP" altLang="en-US" dirty="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1762218" y="3191812"/>
            <a:ext cx="9965325"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7</a:t>
            </a:r>
            <a:r>
              <a:rPr lang="ja-JP" altLang="en-US" b="1" dirty="0">
                <a:latin typeface="Meiryo UI" panose="020B0604030504040204" pitchFamily="50" charset="-128"/>
                <a:ea typeface="Meiryo UI" panose="020B0604030504040204" pitchFamily="50" charset="-128"/>
              </a:rPr>
              <a:t>月</a:t>
            </a:r>
            <a:r>
              <a:rPr lang="en-US" altLang="ja-JP" b="1" dirty="0">
                <a:latin typeface="Meiryo UI" panose="020B0604030504040204" pitchFamily="50" charset="-128"/>
                <a:ea typeface="Meiryo UI" panose="020B0604030504040204" pitchFamily="50" charset="-128"/>
              </a:rPr>
              <a:t>29</a:t>
            </a:r>
            <a:r>
              <a:rPr lang="ja-JP" altLang="en-US" b="1" dirty="0">
                <a:latin typeface="Meiryo UI" panose="020B0604030504040204" pitchFamily="50" charset="-128"/>
                <a:ea typeface="Meiryo UI" panose="020B0604030504040204" pitchFamily="50" charset="-128"/>
              </a:rPr>
              <a:t>日</a:t>
            </a:r>
            <a:r>
              <a:rPr lang="ja-JP" altLang="en-US" dirty="0">
                <a:latin typeface="Meiryo UI" panose="020B0604030504040204" pitchFamily="50" charset="-128"/>
                <a:ea typeface="Meiryo UI" panose="020B0604030504040204" pitchFamily="50" charset="-128"/>
              </a:rPr>
              <a:t>　　 　　　個別相談会　開催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個別相談会への参加者（最大</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名程度）には</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月までに数回程度の個別相談を実施予定</a:t>
            </a:r>
            <a:endParaRPr kumimoji="1" lang="ja-JP" altLang="en-US" sz="1200"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1762217" y="3949521"/>
            <a:ext cx="7310761"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11</a:t>
            </a:r>
            <a:r>
              <a:rPr lang="ja-JP" altLang="en-US" b="1" dirty="0">
                <a:latin typeface="Meiryo UI" panose="020B0604030504040204" pitchFamily="50" charset="-128"/>
                <a:ea typeface="Meiryo UI" panose="020B0604030504040204" pitchFamily="50" charset="-128"/>
              </a:rPr>
              <a:t>月中</a:t>
            </a:r>
            <a:r>
              <a:rPr lang="ja-JP" altLang="en-US" dirty="0">
                <a:latin typeface="Meiryo UI" panose="020B0604030504040204" pitchFamily="50" charset="-128"/>
                <a:ea typeface="Meiryo UI" panose="020B0604030504040204" pitchFamily="50" charset="-128"/>
              </a:rPr>
              <a:t>　　     　　第</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回分科会　開催</a:t>
            </a:r>
            <a:endParaRPr kumimoji="1" lang="ja-JP" altLang="en-US"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1762217" y="4734761"/>
            <a:ext cx="8376083" cy="369332"/>
          </a:xfrm>
          <a:prstGeom prst="rect">
            <a:avLst/>
          </a:prstGeom>
          <a:noFill/>
        </p:spPr>
        <p:txBody>
          <a:bodyPr wrap="square" rtlCol="0">
            <a:spAutoFit/>
          </a:bodyPr>
          <a:lstStyle/>
          <a:p>
            <a:r>
              <a:rPr kumimoji="1" lang="en-US" altLang="ja-JP" b="1" dirty="0">
                <a:latin typeface="Meiryo UI" panose="020B0604030504040204" pitchFamily="50" charset="-128"/>
                <a:ea typeface="Meiryo UI" panose="020B0604030504040204" pitchFamily="50" charset="-128"/>
              </a:rPr>
              <a:t>12</a:t>
            </a:r>
            <a:r>
              <a:rPr kumimoji="1" lang="ja-JP" altLang="en-US" b="1" dirty="0">
                <a:latin typeface="Meiryo UI" panose="020B0604030504040204" pitchFamily="50" charset="-128"/>
                <a:ea typeface="Meiryo UI" panose="020B0604030504040204" pitchFamily="50" charset="-128"/>
              </a:rPr>
              <a:t>月中</a:t>
            </a:r>
            <a:r>
              <a:rPr kumimoji="1" lang="ja-JP" altLang="en-US" dirty="0">
                <a:latin typeface="Meiryo UI" panose="020B0604030504040204" pitchFamily="50" charset="-128"/>
                <a:ea typeface="Meiryo UI" panose="020B0604030504040204" pitchFamily="50" charset="-128"/>
              </a:rPr>
              <a:t>　　　　　　 第</a:t>
            </a:r>
            <a:r>
              <a:rPr kumimoji="1" lang="en-US" altLang="ja-JP" dirty="0">
                <a:latin typeface="Meiryo UI" panose="020B0604030504040204" pitchFamily="50" charset="-128"/>
                <a:ea typeface="Meiryo UI" panose="020B0604030504040204" pitchFamily="50" charset="-128"/>
              </a:rPr>
              <a:t>2</a:t>
            </a:r>
            <a:r>
              <a:rPr kumimoji="1" lang="ja-JP" altLang="en-US" dirty="0">
                <a:latin typeface="Meiryo UI" panose="020B0604030504040204" pitchFamily="50" charset="-128"/>
                <a:ea typeface="Meiryo UI" panose="020B0604030504040204" pitchFamily="50" charset="-128"/>
              </a:rPr>
              <a:t>回分科会　開催</a:t>
            </a:r>
          </a:p>
        </p:txBody>
      </p:sp>
      <p:sp>
        <p:nvSpPr>
          <p:cNvPr id="37" name="テキスト ボックス 36"/>
          <p:cNvSpPr txBox="1"/>
          <p:nvPr/>
        </p:nvSpPr>
        <p:spPr>
          <a:xfrm>
            <a:off x="1762217" y="5507144"/>
            <a:ext cx="7310761"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3</a:t>
            </a:r>
            <a:r>
              <a:rPr lang="ja-JP" altLang="en-US" b="1" dirty="0">
                <a:latin typeface="Meiryo UI" panose="020B0604030504040204" pitchFamily="50" charset="-128"/>
                <a:ea typeface="Meiryo UI" panose="020B0604030504040204" pitchFamily="50" charset="-128"/>
              </a:rPr>
              <a:t>月中旬</a:t>
            </a:r>
            <a:r>
              <a:rPr lang="ja-JP" altLang="en-US" dirty="0">
                <a:latin typeface="Meiryo UI" panose="020B0604030504040204" pitchFamily="50" charset="-128"/>
                <a:ea typeface="Meiryo UI" panose="020B0604030504040204" pitchFamily="50" charset="-128"/>
              </a:rPr>
              <a:t>　 　       成果報告会</a:t>
            </a:r>
            <a:endParaRPr kumimoji="1" lang="ja-JP" altLang="en-US"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612561" y="6401359"/>
            <a:ext cx="7237412" cy="261610"/>
          </a:xfrm>
          <a:prstGeom prst="rect">
            <a:avLst/>
          </a:prstGeom>
          <a:noFill/>
        </p:spPr>
        <p:txBody>
          <a:bodyPr wrap="square" rtlCol="0">
            <a:spAutoFit/>
          </a:bodyPr>
          <a:lstStyle/>
          <a:p>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上記内容は</a:t>
            </a:r>
            <a:r>
              <a:rPr lang="ja-JP" altLang="en-US" sz="1100" dirty="0">
                <a:latin typeface="Meiryo UI" panose="020B0604030504040204" pitchFamily="50" charset="-128"/>
                <a:ea typeface="Meiryo UI" panose="020B0604030504040204" pitchFamily="50" charset="-128"/>
              </a:rPr>
              <a:t>変更となる可能性がございます。詳細は事業</a:t>
            </a:r>
            <a:r>
              <a:rPr lang="en-US" altLang="ja-JP" sz="1100" dirty="0">
                <a:latin typeface="Meiryo UI" panose="020B0604030504040204" pitchFamily="50" charset="-128"/>
                <a:ea typeface="Meiryo UI" panose="020B0604030504040204" pitchFamily="50" charset="-128"/>
              </a:rPr>
              <a:t>HP</a:t>
            </a:r>
            <a:r>
              <a:rPr lang="ja-JP" altLang="en-US" sz="1100" dirty="0">
                <a:latin typeface="Meiryo UI" panose="020B0604030504040204" pitchFamily="50" charset="-128"/>
                <a:ea typeface="Meiryo UI" panose="020B0604030504040204" pitchFamily="50" charset="-128"/>
              </a:rPr>
              <a:t>で後日公開いたします。</a:t>
            </a:r>
            <a:endParaRPr kumimoji="1" lang="ja-JP" altLang="en-US" sz="1100"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905528" y="974607"/>
            <a:ext cx="2295525"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スケジュール</a:t>
            </a:r>
            <a:endParaRPr kumimoji="1" lang="ja-JP" altLang="en-US" sz="2000" b="1" dirty="0">
              <a:latin typeface="Meiryo UI" panose="020B0604030504040204" pitchFamily="50" charset="-128"/>
              <a:ea typeface="Meiryo UI" panose="020B0604030504040204" pitchFamily="50" charset="-128"/>
            </a:endParaRPr>
          </a:p>
        </p:txBody>
      </p:sp>
      <p:pic>
        <p:nvPicPr>
          <p:cNvPr id="22" name="図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304" y="145351"/>
            <a:ext cx="3173205" cy="681623"/>
          </a:xfrm>
          <a:prstGeom prst="rect">
            <a:avLst/>
          </a:prstGeom>
        </p:spPr>
      </p:pic>
      <p:sp>
        <p:nvSpPr>
          <p:cNvPr id="24" name="正方形/長方形 23"/>
          <p:cNvSpPr/>
          <p:nvPr/>
        </p:nvSpPr>
        <p:spPr>
          <a:xfrm>
            <a:off x="559705" y="1031298"/>
            <a:ext cx="274799" cy="2867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71011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b="3280"/>
          <a:stretch/>
        </p:blipFill>
        <p:spPr>
          <a:xfrm>
            <a:off x="1438275" y="1"/>
            <a:ext cx="10753725" cy="6781800"/>
          </a:xfrm>
          <a:prstGeom prst="rect">
            <a:avLst/>
          </a:prstGeom>
        </p:spPr>
      </p:pic>
      <p:sp>
        <p:nvSpPr>
          <p:cNvPr id="6" name="正方形/長方形 5"/>
          <p:cNvSpPr/>
          <p:nvPr/>
        </p:nvSpPr>
        <p:spPr>
          <a:xfrm>
            <a:off x="1676400" y="857250"/>
            <a:ext cx="3495675"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28650" y="1435571"/>
            <a:ext cx="4419600" cy="369332"/>
          </a:xfrm>
          <a:prstGeom prst="rect">
            <a:avLst/>
          </a:prstGeom>
          <a:noFill/>
        </p:spPr>
        <p:txBody>
          <a:bodyPr wrap="square" rtlCol="0">
            <a:spAutoFit/>
          </a:bodyPr>
          <a:lstStyle/>
          <a:p>
            <a:r>
              <a:rPr kumimoji="1" lang="en-US" altLang="ja-JP" dirty="0" err="1">
                <a:solidFill>
                  <a:schemeClr val="bg2">
                    <a:lumMod val="90000"/>
                  </a:schemeClr>
                </a:solidFill>
                <a:latin typeface="Meiryo UI" panose="020B0604030504040204" pitchFamily="50" charset="-128"/>
                <a:ea typeface="Meiryo UI" panose="020B0604030504040204" pitchFamily="50" charset="-128"/>
              </a:rPr>
              <a:t>Komatsushima</a:t>
            </a:r>
            <a:r>
              <a:rPr kumimoji="1" lang="en-US" altLang="ja-JP" dirty="0">
                <a:solidFill>
                  <a:schemeClr val="bg2">
                    <a:lumMod val="90000"/>
                  </a:schemeClr>
                </a:solidFill>
                <a:latin typeface="Meiryo UI" panose="020B0604030504040204" pitchFamily="50" charset="-128"/>
                <a:ea typeface="Meiryo UI" panose="020B0604030504040204" pitchFamily="50" charset="-128"/>
              </a:rPr>
              <a:t> Innovators Port</a:t>
            </a:r>
            <a:r>
              <a:rPr kumimoji="1" lang="ja-JP" altLang="en-US" dirty="0">
                <a:solidFill>
                  <a:schemeClr val="bg2">
                    <a:lumMod val="90000"/>
                  </a:schemeClr>
                </a:solidFill>
                <a:latin typeface="Meiryo UI" panose="020B0604030504040204" pitchFamily="50" charset="-128"/>
                <a:ea typeface="Meiryo UI" panose="020B0604030504040204" pitchFamily="50" charset="-128"/>
              </a:rPr>
              <a:t>について</a:t>
            </a:r>
          </a:p>
        </p:txBody>
      </p:sp>
      <p:sp>
        <p:nvSpPr>
          <p:cNvPr id="8" name="テキスト ボックス 7"/>
          <p:cNvSpPr txBox="1"/>
          <p:nvPr/>
        </p:nvSpPr>
        <p:spPr>
          <a:xfrm>
            <a:off x="628650" y="2477101"/>
            <a:ext cx="4419600" cy="369332"/>
          </a:xfrm>
          <a:prstGeom prst="rect">
            <a:avLst/>
          </a:prstGeom>
          <a:noFill/>
        </p:spPr>
        <p:txBody>
          <a:bodyPr wrap="square" rtlCol="0">
            <a:spAutoFit/>
          </a:bodyPr>
          <a:lstStyle/>
          <a:p>
            <a:r>
              <a:rPr kumimoji="1" lang="ja-JP" altLang="en-US" dirty="0">
                <a:solidFill>
                  <a:schemeClr val="bg2">
                    <a:lumMod val="90000"/>
                  </a:schemeClr>
                </a:solidFill>
                <a:latin typeface="Meiryo UI" panose="020B0604030504040204" pitchFamily="50" charset="-128"/>
                <a:ea typeface="Meiryo UI" panose="020B0604030504040204" pitchFamily="50" charset="-128"/>
              </a:rPr>
              <a:t>イノベーター創出プログラムについて</a:t>
            </a:r>
          </a:p>
        </p:txBody>
      </p:sp>
      <p:sp>
        <p:nvSpPr>
          <p:cNvPr id="10" name="テキスト ボックス 9"/>
          <p:cNvSpPr txBox="1"/>
          <p:nvPr/>
        </p:nvSpPr>
        <p:spPr>
          <a:xfrm>
            <a:off x="628650" y="3526270"/>
            <a:ext cx="4419600" cy="369332"/>
          </a:xfrm>
          <a:prstGeom prst="rect">
            <a:avLst/>
          </a:prstGeom>
          <a:noFill/>
        </p:spPr>
        <p:txBody>
          <a:bodyPr wrap="square" rtlCol="0">
            <a:spAutoFit/>
          </a:bodyPr>
          <a:lstStyle/>
          <a:p>
            <a:r>
              <a:rPr lang="ja-JP" altLang="en-US" dirty="0">
                <a:solidFill>
                  <a:schemeClr val="bg2">
                    <a:lumMod val="90000"/>
                  </a:schemeClr>
                </a:solidFill>
                <a:latin typeface="Meiryo UI" panose="020B0604030504040204" pitchFamily="50" charset="-128"/>
                <a:ea typeface="Meiryo UI" panose="020B0604030504040204" pitchFamily="50" charset="-128"/>
              </a:rPr>
              <a:t>事業者支援プログラムについて</a:t>
            </a:r>
            <a:endParaRPr kumimoji="1" lang="ja-JP" altLang="en-US" dirty="0">
              <a:solidFill>
                <a:schemeClr val="bg2">
                  <a:lumMod val="90000"/>
                </a:schemeClr>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485775" y="1486887"/>
            <a:ext cx="47625" cy="274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485775" y="2529397"/>
            <a:ext cx="47625" cy="274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485775" y="3573895"/>
            <a:ext cx="47625" cy="274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85775" y="4618393"/>
            <a:ext cx="47625" cy="274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28650" y="4575439"/>
            <a:ext cx="4419600"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地域コミュニティ形成について</a:t>
            </a:r>
          </a:p>
        </p:txBody>
      </p:sp>
    </p:spTree>
    <p:extLst>
      <p:ext uri="{BB962C8B-B14F-4D97-AF65-F5344CB8AC3E}">
        <p14:creationId xmlns:p14="http://schemas.microsoft.com/office/powerpoint/2010/main" val="1312909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7453" y="256840"/>
            <a:ext cx="5681708" cy="400110"/>
            <a:chOff x="257453" y="159183"/>
            <a:chExt cx="4839660" cy="400110"/>
          </a:xfrm>
        </p:grpSpPr>
        <p:sp>
          <p:nvSpPr>
            <p:cNvPr id="5" name="テキスト ボックス 4"/>
            <p:cNvSpPr txBox="1"/>
            <p:nvPr/>
          </p:nvSpPr>
          <p:spPr>
            <a:xfrm>
              <a:off x="303172" y="159183"/>
              <a:ext cx="4793941"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地域コミュニティ形成</a:t>
              </a:r>
              <a:r>
                <a:rPr kumimoji="1" lang="ja-JP" altLang="en-US" sz="2000" dirty="0">
                  <a:latin typeface="Meiryo UI" panose="020B0604030504040204" pitchFamily="50" charset="-128"/>
                  <a:ea typeface="Meiryo UI" panose="020B0604030504040204" pitchFamily="50" charset="-128"/>
                </a:rPr>
                <a:t>について</a:t>
              </a:r>
            </a:p>
          </p:txBody>
        </p:sp>
        <p:sp>
          <p:nvSpPr>
            <p:cNvPr id="6" name="正方形/長方形 5"/>
            <p:cNvSpPr/>
            <p:nvPr/>
          </p:nvSpPr>
          <p:spPr>
            <a:xfrm>
              <a:off x="257453" y="227288"/>
              <a:ext cx="45719" cy="332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304" y="145351"/>
            <a:ext cx="3173205" cy="681623"/>
          </a:xfrm>
          <a:prstGeom prst="rect">
            <a:avLst/>
          </a:prstGeom>
        </p:spPr>
      </p:pic>
      <p:sp>
        <p:nvSpPr>
          <p:cNvPr id="8" name="テキスト ボックス 7"/>
          <p:cNvSpPr txBox="1"/>
          <p:nvPr/>
        </p:nvSpPr>
        <p:spPr>
          <a:xfrm>
            <a:off x="648076" y="1109709"/>
            <a:ext cx="3355759" cy="461665"/>
          </a:xfrm>
          <a:prstGeom prst="rect">
            <a:avLst/>
          </a:prstGeom>
          <a:noFill/>
        </p:spPr>
        <p:txBody>
          <a:bodyPr wrap="square" rtlCol="0">
            <a:spAutoFit/>
          </a:bodyPr>
          <a:lstStyle/>
          <a:p>
            <a:r>
              <a:rPr kumimoji="1" lang="ja-JP" altLang="en-US" sz="2400" b="1" dirty="0">
                <a:solidFill>
                  <a:schemeClr val="accent1">
                    <a:lumMod val="75000"/>
                  </a:schemeClr>
                </a:solidFill>
                <a:latin typeface="Meiryo UI" panose="020B0604030504040204" pitchFamily="50" charset="-128"/>
                <a:ea typeface="Meiryo UI" panose="020B0604030504040204" pitchFamily="50" charset="-128"/>
              </a:rPr>
              <a:t>カジュアルなコミュニティ</a:t>
            </a:r>
          </a:p>
        </p:txBody>
      </p:sp>
      <p:sp>
        <p:nvSpPr>
          <p:cNvPr id="10" name="テキスト ボックス 9"/>
          <p:cNvSpPr txBox="1"/>
          <p:nvPr/>
        </p:nvSpPr>
        <p:spPr>
          <a:xfrm>
            <a:off x="1260634" y="1620072"/>
            <a:ext cx="6583011" cy="646331"/>
          </a:xfrm>
          <a:prstGeom prst="rect">
            <a:avLst/>
          </a:prstGeom>
          <a:noFill/>
        </p:spPr>
        <p:txBody>
          <a:bodyPr wrap="square" rtlCol="0">
            <a:spAutoFit/>
          </a:bodyPr>
          <a:lstStyle/>
          <a:p>
            <a:pPr marL="285750" indent="-285750">
              <a:buFont typeface="Wingdings" panose="05000000000000000000" pitchFamily="2" charset="2"/>
              <a:buChar char="ü"/>
            </a:pPr>
            <a:r>
              <a:rPr kumimoji="1" lang="ja-JP" altLang="en-US" dirty="0">
                <a:latin typeface="Meiryo UI" panose="020B0604030504040204" pitchFamily="50" charset="-128"/>
                <a:ea typeface="Meiryo UI" panose="020B0604030504040204" pitchFamily="50" charset="-128"/>
              </a:rPr>
              <a:t>多様なヒトが集まる、カジュアルなコミュニティを</a:t>
            </a:r>
            <a:r>
              <a:rPr lang="ja-JP" altLang="en-US" dirty="0">
                <a:latin typeface="Meiryo UI" panose="020B0604030504040204" pitchFamily="50" charset="-128"/>
                <a:ea typeface="Meiryo UI" panose="020B0604030504040204" pitchFamily="50" charset="-128"/>
              </a:rPr>
              <a:t>参加者の意見を反映させながら、参加者全員で</a:t>
            </a:r>
            <a:r>
              <a:rPr kumimoji="1" lang="ja-JP" altLang="en-US" dirty="0">
                <a:latin typeface="Meiryo UI" panose="020B0604030504040204" pitchFamily="50" charset="-128"/>
                <a:ea typeface="Meiryo UI" panose="020B0604030504040204" pitchFamily="50" charset="-128"/>
              </a:rPr>
              <a:t>構築</a:t>
            </a:r>
          </a:p>
        </p:txBody>
      </p:sp>
      <p:sp>
        <p:nvSpPr>
          <p:cNvPr id="14" name="テキスト ボックス 13"/>
          <p:cNvSpPr txBox="1"/>
          <p:nvPr/>
        </p:nvSpPr>
        <p:spPr>
          <a:xfrm>
            <a:off x="648076" y="2455569"/>
            <a:ext cx="3355759" cy="461665"/>
          </a:xfrm>
          <a:prstGeom prst="rect">
            <a:avLst/>
          </a:prstGeom>
          <a:noFill/>
        </p:spPr>
        <p:txBody>
          <a:bodyPr wrap="square" rtlCol="0">
            <a:spAutoFit/>
          </a:bodyPr>
          <a:lstStyle/>
          <a:p>
            <a:r>
              <a:rPr kumimoji="1" lang="ja-JP" altLang="en-US" sz="2400" b="1" dirty="0">
                <a:solidFill>
                  <a:schemeClr val="accent1">
                    <a:lumMod val="75000"/>
                  </a:schemeClr>
                </a:solidFill>
                <a:latin typeface="Meiryo UI" panose="020B0604030504040204" pitchFamily="50" charset="-128"/>
                <a:ea typeface="Meiryo UI" panose="020B0604030504040204" pitchFamily="50" charset="-128"/>
              </a:rPr>
              <a:t>参加者</a:t>
            </a:r>
          </a:p>
        </p:txBody>
      </p:sp>
      <p:sp>
        <p:nvSpPr>
          <p:cNvPr id="11" name="テキスト ボックス 10"/>
          <p:cNvSpPr txBox="1"/>
          <p:nvPr/>
        </p:nvSpPr>
        <p:spPr>
          <a:xfrm>
            <a:off x="1239002" y="2892704"/>
            <a:ext cx="6599986" cy="646331"/>
          </a:xfrm>
          <a:prstGeom prst="rect">
            <a:avLst/>
          </a:prstGeom>
          <a:noFill/>
        </p:spPr>
        <p:txBody>
          <a:bodyPr wrap="square" rtlCol="0">
            <a:spAutoFit/>
          </a:bodyPr>
          <a:lstStyle/>
          <a:p>
            <a:pPr marL="285750" indent="-285750">
              <a:buFont typeface="Wingdings" panose="05000000000000000000" pitchFamily="2" charset="2"/>
              <a:buChar char="ü"/>
            </a:pPr>
            <a:r>
              <a:rPr lang="ja-JP" altLang="en-US" dirty="0">
                <a:latin typeface="Meiryo UI" panose="020B0604030504040204" pitchFamily="50" charset="-128"/>
                <a:ea typeface="Meiryo UI" panose="020B0604030504040204" pitchFamily="50" charset="-128"/>
              </a:rPr>
              <a:t>イノベーター創出プログラムの採択者、</a:t>
            </a:r>
            <a:r>
              <a:rPr lang="en-US" altLang="ja-JP" dirty="0">
                <a:latin typeface="Meiryo UI" panose="020B0604030504040204" pitchFamily="50" charset="-128"/>
                <a:ea typeface="Meiryo UI" panose="020B0604030504040204" pitchFamily="50" charset="-128"/>
              </a:rPr>
              <a:t>7</a:t>
            </a:r>
            <a:r>
              <a:rPr lang="ja-JP" altLang="en-US" dirty="0">
                <a:latin typeface="Meiryo UI" panose="020B0604030504040204" pitchFamily="50" charset="-128"/>
                <a:ea typeface="Meiryo UI" panose="020B0604030504040204" pitchFamily="50" charset="-128"/>
              </a:rPr>
              <a:t>月</a:t>
            </a:r>
            <a:r>
              <a:rPr lang="en-US" altLang="ja-JP" dirty="0">
                <a:latin typeface="Meiryo UI" panose="020B0604030504040204" pitchFamily="50" charset="-128"/>
                <a:ea typeface="Meiryo UI" panose="020B0604030504040204" pitchFamily="50" charset="-128"/>
              </a:rPr>
              <a:t>28</a:t>
            </a:r>
            <a:r>
              <a:rPr lang="ja-JP" altLang="en-US" dirty="0">
                <a:latin typeface="Meiryo UI" panose="020B0604030504040204" pitchFamily="50" charset="-128"/>
                <a:ea typeface="Meiryo UI" panose="020B0604030504040204" pitchFamily="50" charset="-128"/>
              </a:rPr>
              <a:t>日開催の「事業者向けセミナー」に参加していただいた方、関係者等</a:t>
            </a:r>
            <a:endParaRPr kumimoji="1" lang="ja-JP" altLang="en-US" dirty="0"/>
          </a:p>
        </p:txBody>
      </p:sp>
      <p:sp>
        <p:nvSpPr>
          <p:cNvPr id="15" name="テキスト ボックス 14"/>
          <p:cNvSpPr txBox="1"/>
          <p:nvPr/>
        </p:nvSpPr>
        <p:spPr>
          <a:xfrm>
            <a:off x="648076" y="3794594"/>
            <a:ext cx="3355759" cy="461665"/>
          </a:xfrm>
          <a:prstGeom prst="rect">
            <a:avLst/>
          </a:prstGeom>
          <a:noFill/>
        </p:spPr>
        <p:txBody>
          <a:bodyPr wrap="square" rtlCol="0">
            <a:spAutoFit/>
          </a:bodyPr>
          <a:lstStyle/>
          <a:p>
            <a:r>
              <a:rPr lang="ja-JP" altLang="en-US" sz="2400" b="1" dirty="0">
                <a:solidFill>
                  <a:schemeClr val="accent1">
                    <a:lumMod val="75000"/>
                  </a:schemeClr>
                </a:solidFill>
                <a:latin typeface="Meiryo UI" panose="020B0604030504040204" pitchFamily="50" charset="-128"/>
                <a:ea typeface="Meiryo UI" panose="020B0604030504040204" pitchFamily="50" charset="-128"/>
              </a:rPr>
              <a:t>情報発信</a:t>
            </a:r>
            <a:endParaRPr kumimoji="1" lang="ja-JP" altLang="en-US" sz="2400" b="1" dirty="0">
              <a:solidFill>
                <a:schemeClr val="accent1">
                  <a:lumMod val="75000"/>
                </a:schemeClr>
              </a:solidFill>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1239002" y="4332369"/>
            <a:ext cx="6599986" cy="369332"/>
          </a:xfrm>
          <a:prstGeom prst="rect">
            <a:avLst/>
          </a:prstGeom>
          <a:noFill/>
        </p:spPr>
        <p:txBody>
          <a:bodyPr wrap="square" rtlCol="0">
            <a:spAutoFit/>
          </a:bodyPr>
          <a:lstStyle/>
          <a:p>
            <a:pPr marL="285750" indent="-285750">
              <a:buFont typeface="Wingdings" panose="05000000000000000000" pitchFamily="2" charset="2"/>
              <a:buChar char="ü"/>
            </a:pPr>
            <a:r>
              <a:rPr kumimoji="1" lang="ja-JP" altLang="en-US" dirty="0">
                <a:latin typeface="Meiryo UI" panose="020B0604030504040204" pitchFamily="50" charset="-128"/>
                <a:ea typeface="Meiryo UI" panose="020B0604030504040204" pitchFamily="50" charset="-128"/>
              </a:rPr>
              <a:t>コンソーシアムから、参加者にとって有益な情報を発信</a:t>
            </a:r>
          </a:p>
        </p:txBody>
      </p:sp>
      <p:sp>
        <p:nvSpPr>
          <p:cNvPr id="19" name="テキスト ボックス 18"/>
          <p:cNvSpPr txBox="1"/>
          <p:nvPr/>
        </p:nvSpPr>
        <p:spPr>
          <a:xfrm>
            <a:off x="648076" y="5072514"/>
            <a:ext cx="3355759" cy="461665"/>
          </a:xfrm>
          <a:prstGeom prst="rect">
            <a:avLst/>
          </a:prstGeom>
          <a:noFill/>
        </p:spPr>
        <p:txBody>
          <a:bodyPr wrap="square" rtlCol="0">
            <a:spAutoFit/>
          </a:bodyPr>
          <a:lstStyle/>
          <a:p>
            <a:r>
              <a:rPr lang="ja-JP" altLang="en-US" sz="2400" b="1" dirty="0">
                <a:solidFill>
                  <a:schemeClr val="accent1">
                    <a:lumMod val="75000"/>
                  </a:schemeClr>
                </a:solidFill>
                <a:latin typeface="Meiryo UI" panose="020B0604030504040204" pitchFamily="50" charset="-128"/>
                <a:ea typeface="Meiryo UI" panose="020B0604030504040204" pitchFamily="50" charset="-128"/>
              </a:rPr>
              <a:t>活性化支援</a:t>
            </a:r>
            <a:endParaRPr kumimoji="1" lang="ja-JP" altLang="en-US" sz="2400" b="1" dirty="0">
              <a:solidFill>
                <a:schemeClr val="accent1">
                  <a:lumMod val="75000"/>
                </a:schemeClr>
              </a:solidFill>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1239002" y="5606829"/>
            <a:ext cx="6599986" cy="646331"/>
          </a:xfrm>
          <a:prstGeom prst="rect">
            <a:avLst/>
          </a:prstGeom>
          <a:noFill/>
        </p:spPr>
        <p:txBody>
          <a:bodyPr wrap="square" rtlCol="0">
            <a:spAutoFit/>
          </a:bodyPr>
          <a:lstStyle/>
          <a:p>
            <a:pPr marL="285750" indent="-285750">
              <a:buFont typeface="Wingdings" panose="05000000000000000000" pitchFamily="2" charset="2"/>
              <a:buChar char="ü"/>
            </a:pPr>
            <a:r>
              <a:rPr kumimoji="1" lang="en-US" altLang="ja-JP" dirty="0">
                <a:latin typeface="Meiryo UI" panose="020B0604030504040204" pitchFamily="50" charset="-128"/>
                <a:ea typeface="Meiryo UI" panose="020B0604030504040204" pitchFamily="50" charset="-128"/>
              </a:rPr>
              <a:t>11</a:t>
            </a:r>
            <a:r>
              <a:rPr kumimoji="1" lang="ja-JP" altLang="en-US" dirty="0">
                <a:latin typeface="Meiryo UI" panose="020B0604030504040204" pitchFamily="50" charset="-128"/>
                <a:ea typeface="Meiryo UI" panose="020B0604030504040204" pitchFamily="50" charset="-128"/>
              </a:rPr>
              <a:t>月、</a:t>
            </a:r>
            <a:r>
              <a:rPr kumimoji="1" lang="en-US" altLang="ja-JP" dirty="0">
                <a:latin typeface="Meiryo UI" panose="020B0604030504040204" pitchFamily="50" charset="-128"/>
                <a:ea typeface="Meiryo UI" panose="020B0604030504040204" pitchFamily="50" charset="-128"/>
              </a:rPr>
              <a:t>12</a:t>
            </a:r>
            <a:r>
              <a:rPr kumimoji="1" lang="ja-JP" altLang="en-US" dirty="0">
                <a:latin typeface="Meiryo UI" panose="020B0604030504040204" pitchFamily="50" charset="-128"/>
                <a:ea typeface="Meiryo UI" panose="020B0604030504040204" pitchFamily="50" charset="-128"/>
              </a:rPr>
              <a:t>月に開催予定の分科会等のイベントを通じて、コミュニティの活性化を支援し、事業者同士の深耕を深め新たな共創を図る</a:t>
            </a:r>
          </a:p>
        </p:txBody>
      </p:sp>
      <p:pic>
        <p:nvPicPr>
          <p:cNvPr id="24" name="図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1161" y="1714798"/>
            <a:ext cx="3941348" cy="4024616"/>
          </a:xfrm>
          <a:prstGeom prst="rect">
            <a:avLst/>
          </a:prstGeom>
        </p:spPr>
      </p:pic>
    </p:spTree>
    <p:extLst>
      <p:ext uri="{BB962C8B-B14F-4D97-AF65-F5344CB8AC3E}">
        <p14:creationId xmlns:p14="http://schemas.microsoft.com/office/powerpoint/2010/main" val="2858845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1564" y="1987000"/>
            <a:ext cx="9719712" cy="2087851"/>
          </a:xfrm>
          <a:prstGeom prst="rect">
            <a:avLst/>
          </a:prstGeom>
        </p:spPr>
      </p:pic>
      <p:grpSp>
        <p:nvGrpSpPr>
          <p:cNvPr id="6" name="グループ化 5"/>
          <p:cNvGrpSpPr/>
          <p:nvPr/>
        </p:nvGrpSpPr>
        <p:grpSpPr>
          <a:xfrm>
            <a:off x="257453" y="256840"/>
            <a:ext cx="5681708" cy="400110"/>
            <a:chOff x="257453" y="159183"/>
            <a:chExt cx="4839660" cy="400110"/>
          </a:xfrm>
        </p:grpSpPr>
        <p:sp>
          <p:nvSpPr>
            <p:cNvPr id="7" name="テキスト ボックス 6"/>
            <p:cNvSpPr txBox="1"/>
            <p:nvPr/>
          </p:nvSpPr>
          <p:spPr>
            <a:xfrm>
              <a:off x="303172" y="159183"/>
              <a:ext cx="4793941" cy="400110"/>
            </a:xfrm>
            <a:prstGeom prst="rect">
              <a:avLst/>
            </a:prstGeom>
            <a:noFill/>
          </p:spPr>
          <p:txBody>
            <a:bodyPr wrap="square" rtlCol="0">
              <a:spAutoFit/>
            </a:bodyPr>
            <a:lstStyle/>
            <a:p>
              <a:r>
                <a:rPr kumimoji="1" lang="en-US" altLang="ja-JP" sz="2000" dirty="0" err="1">
                  <a:latin typeface="Meiryo UI" panose="020B0604030504040204" pitchFamily="50" charset="-128"/>
                  <a:ea typeface="Meiryo UI" panose="020B0604030504040204" pitchFamily="50" charset="-128"/>
                </a:rPr>
                <a:t>Komatsushima</a:t>
              </a:r>
              <a:r>
                <a:rPr kumimoji="1" lang="en-US" altLang="ja-JP" sz="2000" dirty="0">
                  <a:latin typeface="Meiryo UI" panose="020B0604030504040204" pitchFamily="50" charset="-128"/>
                  <a:ea typeface="Meiryo UI" panose="020B0604030504040204" pitchFamily="50" charset="-128"/>
                </a:rPr>
                <a:t> Innovators</a:t>
              </a:r>
              <a:r>
                <a:rPr lang="ja-JP" altLang="en-US" sz="2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Port</a:t>
              </a:r>
              <a:r>
                <a:rPr lang="ja-JP" altLang="en-US" sz="2000" dirty="0">
                  <a:latin typeface="Meiryo UI" panose="020B0604030504040204" pitchFamily="50" charset="-128"/>
                  <a:ea typeface="Meiryo UI" panose="020B0604030504040204" pitchFamily="50" charset="-128"/>
                </a:rPr>
                <a:t>　ロゴ説明</a:t>
              </a:r>
              <a:endParaRPr kumimoji="1" lang="ja-JP" altLang="en-US" sz="2000" dirty="0">
                <a:latin typeface="Meiryo UI" panose="020B0604030504040204" pitchFamily="50" charset="-128"/>
                <a:ea typeface="Meiryo UI" panose="020B0604030504040204" pitchFamily="50" charset="-128"/>
              </a:endParaRPr>
            </a:p>
          </p:txBody>
        </p:sp>
        <p:sp>
          <p:nvSpPr>
            <p:cNvPr id="8" name="正方形/長方形 7"/>
            <p:cNvSpPr/>
            <p:nvPr/>
          </p:nvSpPr>
          <p:spPr>
            <a:xfrm>
              <a:off x="257453" y="227288"/>
              <a:ext cx="45719" cy="332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3" name="テキスト ボックス 2"/>
          <p:cNvSpPr txBox="1"/>
          <p:nvPr/>
        </p:nvSpPr>
        <p:spPr>
          <a:xfrm>
            <a:off x="1461564" y="4597477"/>
            <a:ext cx="9916357" cy="400110"/>
          </a:xfrm>
          <a:prstGeom prst="rect">
            <a:avLst/>
          </a:prstGeom>
          <a:noFill/>
        </p:spPr>
        <p:txBody>
          <a:bodyPr wrap="square" rtlCol="0">
            <a:spAutoFit/>
          </a:bodyPr>
          <a:lstStyle/>
          <a:p>
            <a:pPr marL="285750" indent="-285750">
              <a:buFont typeface="Wingdings" panose="05000000000000000000" pitchFamily="2" charset="2"/>
              <a:buChar char="ü"/>
            </a:pPr>
            <a:r>
              <a:rPr kumimoji="1" lang="ja-JP" altLang="en-US" sz="2000" b="1" dirty="0">
                <a:latin typeface="Meiryo UI" panose="020B0604030504040204" pitchFamily="50" charset="-128"/>
                <a:ea typeface="Meiryo UI" panose="020B0604030504040204" pitchFamily="50" charset="-128"/>
              </a:rPr>
              <a:t>風が通り抜ける気持ちよさと、静かで柔らかいけれども、</a:t>
            </a:r>
            <a:r>
              <a:rPr lang="ja-JP" altLang="en-US" sz="2000" b="1" dirty="0">
                <a:latin typeface="Meiryo UI" panose="020B0604030504040204" pitchFamily="50" charset="-128"/>
                <a:ea typeface="Meiryo UI" panose="020B0604030504040204" pitchFamily="50" charset="-128"/>
              </a:rPr>
              <a:t>どっしりとした力強い空気感を表現</a:t>
            </a:r>
            <a:endParaRPr kumimoji="1"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23364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b="3280"/>
          <a:stretch/>
        </p:blipFill>
        <p:spPr>
          <a:xfrm>
            <a:off x="1438275" y="1"/>
            <a:ext cx="10753725" cy="6781800"/>
          </a:xfrm>
          <a:prstGeom prst="rect">
            <a:avLst/>
          </a:prstGeom>
        </p:spPr>
      </p:pic>
      <p:sp>
        <p:nvSpPr>
          <p:cNvPr id="6" name="正方形/長方形 5"/>
          <p:cNvSpPr/>
          <p:nvPr/>
        </p:nvSpPr>
        <p:spPr>
          <a:xfrm>
            <a:off x="1676400" y="857250"/>
            <a:ext cx="3495675"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28650" y="1435571"/>
            <a:ext cx="4419600" cy="369332"/>
          </a:xfrm>
          <a:prstGeom prst="rect">
            <a:avLst/>
          </a:prstGeom>
          <a:noFill/>
        </p:spPr>
        <p:txBody>
          <a:bodyPr wrap="square" rtlCol="0">
            <a:spAutoFit/>
          </a:bodyPr>
          <a:lstStyle/>
          <a:p>
            <a:r>
              <a:rPr kumimoji="1" lang="en-US" altLang="ja-JP" dirty="0" err="1">
                <a:latin typeface="Meiryo UI" panose="020B0604030504040204" pitchFamily="50" charset="-128"/>
                <a:ea typeface="Meiryo UI" panose="020B0604030504040204" pitchFamily="50" charset="-128"/>
              </a:rPr>
              <a:t>Komatsushima</a:t>
            </a:r>
            <a:r>
              <a:rPr kumimoji="1" lang="en-US" altLang="ja-JP" dirty="0">
                <a:latin typeface="Meiryo UI" panose="020B0604030504040204" pitchFamily="50" charset="-128"/>
                <a:ea typeface="Meiryo UI" panose="020B0604030504040204" pitchFamily="50" charset="-128"/>
              </a:rPr>
              <a:t> Innovators Port</a:t>
            </a:r>
            <a:r>
              <a:rPr kumimoji="1" lang="ja-JP" altLang="en-US" dirty="0">
                <a:latin typeface="Meiryo UI" panose="020B0604030504040204" pitchFamily="50" charset="-128"/>
                <a:ea typeface="Meiryo UI" panose="020B0604030504040204" pitchFamily="50" charset="-128"/>
              </a:rPr>
              <a:t>について</a:t>
            </a:r>
          </a:p>
        </p:txBody>
      </p:sp>
      <p:sp>
        <p:nvSpPr>
          <p:cNvPr id="8" name="テキスト ボックス 7"/>
          <p:cNvSpPr txBox="1"/>
          <p:nvPr/>
        </p:nvSpPr>
        <p:spPr>
          <a:xfrm>
            <a:off x="628650" y="2477101"/>
            <a:ext cx="4419600"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イノベーター創出プログラムについて</a:t>
            </a:r>
          </a:p>
        </p:txBody>
      </p:sp>
      <p:sp>
        <p:nvSpPr>
          <p:cNvPr id="10" name="テキスト ボックス 9"/>
          <p:cNvSpPr txBox="1"/>
          <p:nvPr/>
        </p:nvSpPr>
        <p:spPr>
          <a:xfrm>
            <a:off x="628650" y="3526270"/>
            <a:ext cx="4419600"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事業者支援プログラムについて</a:t>
            </a:r>
            <a:endParaRPr kumimoji="1" lang="ja-JP" altLang="en-US" dirty="0">
              <a:latin typeface="Meiryo UI" panose="020B0604030504040204" pitchFamily="50" charset="-128"/>
              <a:ea typeface="Meiryo UI" panose="020B0604030504040204" pitchFamily="50" charset="-128"/>
            </a:endParaRPr>
          </a:p>
        </p:txBody>
      </p:sp>
      <p:sp>
        <p:nvSpPr>
          <p:cNvPr id="11" name="正方形/長方形 10"/>
          <p:cNvSpPr/>
          <p:nvPr/>
        </p:nvSpPr>
        <p:spPr>
          <a:xfrm>
            <a:off x="485775" y="1486887"/>
            <a:ext cx="47625" cy="274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485775" y="2529397"/>
            <a:ext cx="47625" cy="274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485775" y="3573895"/>
            <a:ext cx="47625" cy="274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85775" y="4618393"/>
            <a:ext cx="47625" cy="274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28650" y="4575439"/>
            <a:ext cx="4419600"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地域コミュニティ形成について</a:t>
            </a:r>
          </a:p>
        </p:txBody>
      </p:sp>
    </p:spTree>
    <p:extLst>
      <p:ext uri="{BB962C8B-B14F-4D97-AF65-F5344CB8AC3E}">
        <p14:creationId xmlns:p14="http://schemas.microsoft.com/office/powerpoint/2010/main" val="3382791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b="3280"/>
          <a:stretch/>
        </p:blipFill>
        <p:spPr>
          <a:xfrm>
            <a:off x="1438275" y="1"/>
            <a:ext cx="10753725" cy="6781800"/>
          </a:xfrm>
          <a:prstGeom prst="rect">
            <a:avLst/>
          </a:prstGeom>
        </p:spPr>
      </p:pic>
      <p:sp>
        <p:nvSpPr>
          <p:cNvPr id="6" name="正方形/長方形 5"/>
          <p:cNvSpPr/>
          <p:nvPr/>
        </p:nvSpPr>
        <p:spPr>
          <a:xfrm>
            <a:off x="1676400" y="857250"/>
            <a:ext cx="3495675"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28650" y="1435571"/>
            <a:ext cx="4419600" cy="369332"/>
          </a:xfrm>
          <a:prstGeom prst="rect">
            <a:avLst/>
          </a:prstGeom>
          <a:noFill/>
        </p:spPr>
        <p:txBody>
          <a:bodyPr wrap="square" rtlCol="0">
            <a:spAutoFit/>
          </a:bodyPr>
          <a:lstStyle/>
          <a:p>
            <a:r>
              <a:rPr kumimoji="1" lang="en-US" altLang="ja-JP" dirty="0" err="1">
                <a:latin typeface="Meiryo UI" panose="020B0604030504040204" pitchFamily="50" charset="-128"/>
                <a:ea typeface="Meiryo UI" panose="020B0604030504040204" pitchFamily="50" charset="-128"/>
              </a:rPr>
              <a:t>Komatsushima</a:t>
            </a:r>
            <a:r>
              <a:rPr kumimoji="1" lang="en-US" altLang="ja-JP" dirty="0">
                <a:latin typeface="Meiryo UI" panose="020B0604030504040204" pitchFamily="50" charset="-128"/>
                <a:ea typeface="Meiryo UI" panose="020B0604030504040204" pitchFamily="50" charset="-128"/>
              </a:rPr>
              <a:t> Innovators Port</a:t>
            </a:r>
            <a:r>
              <a:rPr kumimoji="1" lang="ja-JP" altLang="en-US" dirty="0">
                <a:latin typeface="Meiryo UI" panose="020B0604030504040204" pitchFamily="50" charset="-128"/>
                <a:ea typeface="Meiryo UI" panose="020B0604030504040204" pitchFamily="50" charset="-128"/>
              </a:rPr>
              <a:t>について</a:t>
            </a:r>
          </a:p>
        </p:txBody>
      </p:sp>
      <p:sp>
        <p:nvSpPr>
          <p:cNvPr id="8" name="テキスト ボックス 7"/>
          <p:cNvSpPr txBox="1"/>
          <p:nvPr/>
        </p:nvSpPr>
        <p:spPr>
          <a:xfrm>
            <a:off x="628650" y="2477101"/>
            <a:ext cx="4419600" cy="369332"/>
          </a:xfrm>
          <a:prstGeom prst="rect">
            <a:avLst/>
          </a:prstGeom>
          <a:noFill/>
        </p:spPr>
        <p:txBody>
          <a:bodyPr wrap="square" rtlCol="0">
            <a:spAutoFit/>
          </a:bodyPr>
          <a:lstStyle/>
          <a:p>
            <a:r>
              <a:rPr kumimoji="1" lang="ja-JP" altLang="en-US" dirty="0">
                <a:solidFill>
                  <a:schemeClr val="bg2">
                    <a:lumMod val="90000"/>
                  </a:schemeClr>
                </a:solidFill>
                <a:latin typeface="Meiryo UI" panose="020B0604030504040204" pitchFamily="50" charset="-128"/>
                <a:ea typeface="Meiryo UI" panose="020B0604030504040204" pitchFamily="50" charset="-128"/>
              </a:rPr>
              <a:t>イノベーター創出プログラムについて</a:t>
            </a:r>
          </a:p>
        </p:txBody>
      </p:sp>
      <p:sp>
        <p:nvSpPr>
          <p:cNvPr id="10" name="テキスト ボックス 9"/>
          <p:cNvSpPr txBox="1"/>
          <p:nvPr/>
        </p:nvSpPr>
        <p:spPr>
          <a:xfrm>
            <a:off x="628650" y="3526270"/>
            <a:ext cx="4419600" cy="369332"/>
          </a:xfrm>
          <a:prstGeom prst="rect">
            <a:avLst/>
          </a:prstGeom>
          <a:noFill/>
        </p:spPr>
        <p:txBody>
          <a:bodyPr wrap="square" rtlCol="0">
            <a:spAutoFit/>
          </a:bodyPr>
          <a:lstStyle/>
          <a:p>
            <a:r>
              <a:rPr lang="ja-JP" altLang="en-US" dirty="0">
                <a:solidFill>
                  <a:schemeClr val="bg2">
                    <a:lumMod val="90000"/>
                  </a:schemeClr>
                </a:solidFill>
                <a:latin typeface="Meiryo UI" panose="020B0604030504040204" pitchFamily="50" charset="-128"/>
                <a:ea typeface="Meiryo UI" panose="020B0604030504040204" pitchFamily="50" charset="-128"/>
              </a:rPr>
              <a:t>事業者支援プログラムについて</a:t>
            </a:r>
            <a:endParaRPr kumimoji="1" lang="ja-JP" altLang="en-US" dirty="0">
              <a:solidFill>
                <a:schemeClr val="bg2">
                  <a:lumMod val="90000"/>
                </a:schemeClr>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485775" y="1486887"/>
            <a:ext cx="47625" cy="274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485775" y="2529397"/>
            <a:ext cx="47625" cy="274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485775" y="3573895"/>
            <a:ext cx="47625" cy="274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85775" y="4618393"/>
            <a:ext cx="47625" cy="274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28650" y="4575439"/>
            <a:ext cx="4419600" cy="369332"/>
          </a:xfrm>
          <a:prstGeom prst="rect">
            <a:avLst/>
          </a:prstGeom>
          <a:noFill/>
        </p:spPr>
        <p:txBody>
          <a:bodyPr wrap="square" rtlCol="0">
            <a:spAutoFit/>
          </a:bodyPr>
          <a:lstStyle/>
          <a:p>
            <a:r>
              <a:rPr kumimoji="1" lang="ja-JP" altLang="en-US" dirty="0">
                <a:solidFill>
                  <a:schemeClr val="bg2">
                    <a:lumMod val="90000"/>
                  </a:schemeClr>
                </a:solidFill>
                <a:latin typeface="Meiryo UI" panose="020B0604030504040204" pitchFamily="50" charset="-128"/>
                <a:ea typeface="Meiryo UI" panose="020B0604030504040204" pitchFamily="50" charset="-128"/>
              </a:rPr>
              <a:t>地域コミュニティ形成について</a:t>
            </a:r>
          </a:p>
        </p:txBody>
      </p:sp>
    </p:spTree>
    <p:extLst>
      <p:ext uri="{BB962C8B-B14F-4D97-AF65-F5344CB8AC3E}">
        <p14:creationId xmlns:p14="http://schemas.microsoft.com/office/powerpoint/2010/main" val="3681213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7453" y="256840"/>
            <a:ext cx="5681708" cy="400110"/>
            <a:chOff x="257453" y="159183"/>
            <a:chExt cx="4839660" cy="400110"/>
          </a:xfrm>
        </p:grpSpPr>
        <p:sp>
          <p:nvSpPr>
            <p:cNvPr id="5" name="テキスト ボックス 4"/>
            <p:cNvSpPr txBox="1"/>
            <p:nvPr/>
          </p:nvSpPr>
          <p:spPr>
            <a:xfrm>
              <a:off x="303172" y="159183"/>
              <a:ext cx="4793941" cy="400110"/>
            </a:xfrm>
            <a:prstGeom prst="rect">
              <a:avLst/>
            </a:prstGeom>
            <a:noFill/>
          </p:spPr>
          <p:txBody>
            <a:bodyPr wrap="square" rtlCol="0">
              <a:spAutoFit/>
            </a:bodyPr>
            <a:lstStyle/>
            <a:p>
              <a:r>
                <a:rPr kumimoji="1" lang="en-US" altLang="ja-JP" sz="2000" dirty="0" err="1">
                  <a:latin typeface="Meiryo UI" panose="020B0604030504040204" pitchFamily="50" charset="-128"/>
                  <a:ea typeface="Meiryo UI" panose="020B0604030504040204" pitchFamily="50" charset="-128"/>
                </a:rPr>
                <a:t>Komatsushima</a:t>
              </a:r>
              <a:r>
                <a:rPr kumimoji="1" lang="en-US" altLang="ja-JP" sz="2000" dirty="0">
                  <a:latin typeface="Meiryo UI" panose="020B0604030504040204" pitchFamily="50" charset="-128"/>
                  <a:ea typeface="Meiryo UI" panose="020B0604030504040204" pitchFamily="50" charset="-128"/>
                </a:rPr>
                <a:t> Innovators</a:t>
              </a:r>
              <a:r>
                <a:rPr lang="ja-JP" altLang="en-US" sz="2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Port</a:t>
              </a:r>
              <a:r>
                <a:rPr lang="ja-JP" altLang="en-US" sz="2000" dirty="0">
                  <a:latin typeface="Meiryo UI" panose="020B0604030504040204" pitchFamily="50" charset="-128"/>
                  <a:ea typeface="Meiryo UI" panose="020B0604030504040204" pitchFamily="50" charset="-128"/>
                </a:rPr>
                <a:t>について</a:t>
              </a:r>
              <a:endParaRPr kumimoji="1" lang="ja-JP" altLang="en-US" sz="2000" dirty="0">
                <a:latin typeface="Meiryo UI" panose="020B0604030504040204" pitchFamily="50" charset="-128"/>
                <a:ea typeface="Meiryo UI" panose="020B0604030504040204" pitchFamily="50" charset="-128"/>
              </a:endParaRPr>
            </a:p>
          </p:txBody>
        </p:sp>
        <p:sp>
          <p:nvSpPr>
            <p:cNvPr id="11" name="正方形/長方形 10"/>
            <p:cNvSpPr/>
            <p:nvPr/>
          </p:nvSpPr>
          <p:spPr>
            <a:xfrm>
              <a:off x="257453" y="227288"/>
              <a:ext cx="45719" cy="332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8" name="テキスト ボックス 7"/>
          <p:cNvSpPr txBox="1"/>
          <p:nvPr/>
        </p:nvSpPr>
        <p:spPr>
          <a:xfrm>
            <a:off x="763477" y="1057932"/>
            <a:ext cx="1926455"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経緯</a:t>
            </a:r>
          </a:p>
        </p:txBody>
      </p:sp>
      <p:sp>
        <p:nvSpPr>
          <p:cNvPr id="16" name="テキスト ボックス 15"/>
          <p:cNvSpPr txBox="1"/>
          <p:nvPr/>
        </p:nvSpPr>
        <p:spPr>
          <a:xfrm>
            <a:off x="594801" y="1539421"/>
            <a:ext cx="10848513" cy="1477328"/>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dirty="0">
                <a:latin typeface="Meiryo UI" panose="020B0604030504040204" pitchFamily="50" charset="-128"/>
                <a:ea typeface="Meiryo UI" panose="020B0604030504040204" pitchFamily="50" charset="-128"/>
              </a:rPr>
              <a:t>令和</a:t>
            </a:r>
            <a:r>
              <a:rPr kumimoji="1" lang="en-US" altLang="ja-JP" dirty="0">
                <a:latin typeface="Meiryo UI" panose="020B0604030504040204" pitchFamily="50" charset="-128"/>
                <a:ea typeface="Meiryo UI" panose="020B0604030504040204" pitchFamily="50" charset="-128"/>
              </a:rPr>
              <a:t>7</a:t>
            </a:r>
            <a:r>
              <a:rPr kumimoji="1" lang="ja-JP" altLang="en-US" dirty="0">
                <a:latin typeface="Meiryo UI" panose="020B0604030504040204" pitchFamily="50" charset="-128"/>
                <a:ea typeface="Meiryo UI" panose="020B0604030504040204" pitchFamily="50" charset="-128"/>
              </a:rPr>
              <a:t>年</a:t>
            </a:r>
            <a:r>
              <a:rPr kumimoji="1" lang="en-US" altLang="ja-JP" dirty="0">
                <a:latin typeface="Meiryo UI" panose="020B0604030504040204" pitchFamily="50" charset="-128"/>
                <a:ea typeface="Meiryo UI" panose="020B0604030504040204" pitchFamily="50" charset="-128"/>
              </a:rPr>
              <a:t>2</a:t>
            </a:r>
            <a:r>
              <a:rPr kumimoji="1" lang="ja-JP" altLang="en-US" dirty="0">
                <a:latin typeface="Meiryo UI" panose="020B0604030504040204" pitchFamily="50" charset="-128"/>
                <a:ea typeface="Meiryo UI" panose="020B0604030504040204" pitchFamily="50" charset="-128"/>
              </a:rPr>
              <a:t>月</a:t>
            </a:r>
            <a:r>
              <a:rPr kumimoji="1" lang="en-US" altLang="ja-JP" dirty="0">
                <a:latin typeface="Meiryo UI" panose="020B0604030504040204" pitchFamily="50" charset="-128"/>
                <a:ea typeface="Meiryo UI" panose="020B0604030504040204" pitchFamily="50" charset="-128"/>
              </a:rPr>
              <a:t>4</a:t>
            </a:r>
            <a:r>
              <a:rPr kumimoji="1" lang="ja-JP" altLang="en-US" dirty="0">
                <a:latin typeface="Meiryo UI" panose="020B0604030504040204" pitchFamily="50" charset="-128"/>
                <a:ea typeface="Meiryo UI" panose="020B0604030504040204" pitchFamily="50" charset="-128"/>
              </a:rPr>
              <a:t>日に</a:t>
            </a:r>
            <a:r>
              <a:rPr lang="ja-JP" altLang="en-US" dirty="0">
                <a:latin typeface="Meiryo UI" panose="020B0604030504040204" pitchFamily="50" charset="-128"/>
                <a:ea typeface="Meiryo UI" panose="020B0604030504040204" pitchFamily="50" charset="-128"/>
              </a:rPr>
              <a:t>、小松島市内の地域産業の振興、産業を支える担い手及び事業者等の創出・育成を推進することにより、地域経済の活性化及び好循環を図ることを目的として、</a:t>
            </a:r>
            <a:r>
              <a:rPr kumimoji="1" lang="ja-JP" altLang="en-US" dirty="0">
                <a:latin typeface="Meiryo UI" panose="020B0604030504040204" pitchFamily="50" charset="-128"/>
                <a:ea typeface="Meiryo UI" panose="020B0604030504040204" pitchFamily="50" charset="-128"/>
              </a:rPr>
              <a:t>小松島市、株式会社サーキュレーション、株式会社イノベーションパートナーズ、株式会社徳島大正銀行、とくぎんトモニリンクアップ株式会社の</a:t>
            </a:r>
            <a:r>
              <a:rPr kumimoji="1" lang="en-US" altLang="ja-JP" dirty="0">
                <a:latin typeface="Meiryo UI" panose="020B0604030504040204" pitchFamily="50" charset="-128"/>
                <a:ea typeface="Meiryo UI" panose="020B0604030504040204" pitchFamily="50" charset="-128"/>
              </a:rPr>
              <a:t>5</a:t>
            </a:r>
            <a:r>
              <a:rPr kumimoji="1" lang="ja-JP" altLang="en-US" dirty="0">
                <a:latin typeface="Meiryo UI" panose="020B0604030504040204" pitchFamily="50" charset="-128"/>
                <a:ea typeface="Meiryo UI" panose="020B0604030504040204" pitchFamily="50" charset="-128"/>
              </a:rPr>
              <a:t>者で「地域経済の好循環に向けた共創推進</a:t>
            </a:r>
            <a:r>
              <a:rPr lang="ja-JP" altLang="en-US" dirty="0">
                <a:latin typeface="Meiryo UI" panose="020B0604030504040204" pitchFamily="50" charset="-128"/>
                <a:ea typeface="Meiryo UI" panose="020B0604030504040204" pitchFamily="50" charset="-128"/>
              </a:rPr>
              <a:t>を目的</a:t>
            </a:r>
            <a:r>
              <a:rPr kumimoji="1" lang="ja-JP" altLang="en-US" dirty="0">
                <a:latin typeface="Meiryo UI" panose="020B0604030504040204" pitchFamily="50" charset="-128"/>
                <a:ea typeface="Meiryo UI" panose="020B0604030504040204" pitchFamily="50" charset="-128"/>
              </a:rPr>
              <a:t>とした連携協定」を締結。</a:t>
            </a:r>
            <a:endParaRPr kumimoji="1" lang="en-US" altLang="ja-JP"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dirty="0">
                <a:latin typeface="Meiryo UI" panose="020B0604030504040204" pitchFamily="50" charset="-128"/>
                <a:ea typeface="Meiryo UI" panose="020B0604030504040204" pitchFamily="50" charset="-128"/>
              </a:rPr>
              <a:t>「</a:t>
            </a:r>
            <a:r>
              <a:rPr kumimoji="1" lang="en-US" altLang="ja-JP" dirty="0" err="1">
                <a:latin typeface="Meiryo UI" panose="020B0604030504040204" pitchFamily="50" charset="-128"/>
                <a:ea typeface="Meiryo UI" panose="020B0604030504040204" pitchFamily="50" charset="-128"/>
              </a:rPr>
              <a:t>Komatsushima</a:t>
            </a:r>
            <a:r>
              <a:rPr lang="ja-JP" altLang="en-US" dirty="0">
                <a:latin typeface="Meiryo UI" panose="020B0604030504040204" pitchFamily="50" charset="-128"/>
                <a:ea typeface="Meiryo UI" panose="020B0604030504040204" pitchFamily="50" charset="-128"/>
              </a:rPr>
              <a:t> </a:t>
            </a:r>
            <a:r>
              <a:rPr kumimoji="1" lang="en-US" altLang="ja-JP" dirty="0">
                <a:latin typeface="Meiryo UI" panose="020B0604030504040204" pitchFamily="50" charset="-128"/>
                <a:ea typeface="Meiryo UI" panose="020B0604030504040204" pitchFamily="50" charset="-128"/>
              </a:rPr>
              <a:t>Innovators Port</a:t>
            </a:r>
            <a:r>
              <a:rPr kumimoji="1" lang="ja-JP" altLang="en-US" dirty="0">
                <a:latin typeface="Meiryo UI" panose="020B0604030504040204" pitchFamily="50" charset="-128"/>
                <a:ea typeface="Meiryo UI" panose="020B0604030504040204" pitchFamily="50" charset="-128"/>
              </a:rPr>
              <a:t>」は、本連携協定に基づき立ち上げたコンソーシアムにより発足。</a:t>
            </a:r>
          </a:p>
        </p:txBody>
      </p:sp>
      <p:sp>
        <p:nvSpPr>
          <p:cNvPr id="9" name="正方形/長方形 8"/>
          <p:cNvSpPr/>
          <p:nvPr/>
        </p:nvSpPr>
        <p:spPr>
          <a:xfrm>
            <a:off x="417658" y="1093444"/>
            <a:ext cx="274799" cy="2867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コネクタ 22"/>
          <p:cNvCxnSpPr/>
          <p:nvPr/>
        </p:nvCxnSpPr>
        <p:spPr>
          <a:xfrm>
            <a:off x="677595" y="3114678"/>
            <a:ext cx="10759739"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7" name="図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8363" y="3738316"/>
            <a:ext cx="4713420" cy="2810570"/>
          </a:xfrm>
          <a:prstGeom prst="rect">
            <a:avLst/>
          </a:prstGeom>
        </p:spPr>
      </p:pic>
      <p:sp>
        <p:nvSpPr>
          <p:cNvPr id="14" name="テキスト ボックス 13"/>
          <p:cNvSpPr txBox="1"/>
          <p:nvPr/>
        </p:nvSpPr>
        <p:spPr>
          <a:xfrm>
            <a:off x="763477" y="3424953"/>
            <a:ext cx="1926455"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概要</a:t>
            </a:r>
          </a:p>
        </p:txBody>
      </p:sp>
      <p:sp>
        <p:nvSpPr>
          <p:cNvPr id="15" name="正方形/長方形 14"/>
          <p:cNvSpPr/>
          <p:nvPr/>
        </p:nvSpPr>
        <p:spPr>
          <a:xfrm>
            <a:off x="417658" y="3451587"/>
            <a:ext cx="274799" cy="2867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乗算記号 3"/>
          <p:cNvSpPr/>
          <p:nvPr/>
        </p:nvSpPr>
        <p:spPr>
          <a:xfrm>
            <a:off x="5276513" y="4907917"/>
            <a:ext cx="264355" cy="31331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845848" y="4319407"/>
            <a:ext cx="2035257" cy="611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小松島市での</a:t>
            </a:r>
            <a:endParaRPr kumimoji="1" lang="en-US" altLang="ja-JP" b="1" dirty="0">
              <a:latin typeface="Meiryo UI" panose="020B0604030504040204" pitchFamily="50" charset="-128"/>
              <a:ea typeface="Meiryo UI" panose="020B0604030504040204" pitchFamily="50" charset="-128"/>
            </a:endParaRPr>
          </a:p>
          <a:p>
            <a:pPr algn="ctr"/>
            <a:r>
              <a:rPr kumimoji="1" lang="ja-JP" altLang="en-US" b="1" dirty="0">
                <a:latin typeface="Meiryo UI" panose="020B0604030504040204" pitchFamily="50" charset="-128"/>
                <a:ea typeface="Meiryo UI" panose="020B0604030504040204" pitchFamily="50" charset="-128"/>
              </a:rPr>
              <a:t>起業・創業者</a:t>
            </a:r>
          </a:p>
        </p:txBody>
      </p:sp>
      <p:sp>
        <p:nvSpPr>
          <p:cNvPr id="20" name="正方形/長方形 19"/>
          <p:cNvSpPr/>
          <p:nvPr/>
        </p:nvSpPr>
        <p:spPr>
          <a:xfrm>
            <a:off x="845848" y="5133253"/>
            <a:ext cx="2035257" cy="611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事業者</a:t>
            </a:r>
          </a:p>
        </p:txBody>
      </p:sp>
      <p:sp>
        <p:nvSpPr>
          <p:cNvPr id="6" name="二等辺三角形 5"/>
          <p:cNvSpPr/>
          <p:nvPr/>
        </p:nvSpPr>
        <p:spPr>
          <a:xfrm rot="16200000">
            <a:off x="2902325" y="4878378"/>
            <a:ext cx="1060704" cy="402421"/>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9304" y="145351"/>
            <a:ext cx="3173205" cy="681623"/>
          </a:xfrm>
          <a:prstGeom prst="rect">
            <a:avLst/>
          </a:prstGeom>
        </p:spPr>
      </p:pic>
      <p:sp>
        <p:nvSpPr>
          <p:cNvPr id="10" name="テキスト ボックス 9"/>
          <p:cNvSpPr txBox="1"/>
          <p:nvPr/>
        </p:nvSpPr>
        <p:spPr>
          <a:xfrm>
            <a:off x="4488872" y="4491885"/>
            <a:ext cx="1768615" cy="369332"/>
          </a:xfrm>
          <a:prstGeom prst="rect">
            <a:avLst/>
          </a:prstGeom>
          <a:noFill/>
        </p:spPr>
        <p:txBody>
          <a:bodyPr wrap="square" rtlCol="0">
            <a:spAutoFit/>
          </a:bodyPr>
          <a:lstStyle/>
          <a:p>
            <a:pPr algn="ctr"/>
            <a:r>
              <a:rPr kumimoji="1" lang="ja-JP" altLang="en-US" b="1" dirty="0">
                <a:latin typeface="Meiryo UI" panose="020B0604030504040204" pitchFamily="50" charset="-128"/>
                <a:ea typeface="Meiryo UI" panose="020B0604030504040204" pitchFamily="50" charset="-128"/>
              </a:rPr>
              <a:t>コンソーシアム</a:t>
            </a:r>
          </a:p>
        </p:txBody>
      </p:sp>
      <p:sp>
        <p:nvSpPr>
          <p:cNvPr id="17" name="テキスト ボックス 16"/>
          <p:cNvSpPr txBox="1"/>
          <p:nvPr/>
        </p:nvSpPr>
        <p:spPr>
          <a:xfrm>
            <a:off x="4550105" y="5270893"/>
            <a:ext cx="2134275"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プロのアドバイザー</a:t>
            </a:r>
          </a:p>
        </p:txBody>
      </p:sp>
      <p:sp>
        <p:nvSpPr>
          <p:cNvPr id="21" name="正方形/長方形 20"/>
          <p:cNvSpPr/>
          <p:nvPr/>
        </p:nvSpPr>
        <p:spPr>
          <a:xfrm>
            <a:off x="3950053" y="4253611"/>
            <a:ext cx="2814223" cy="1553308"/>
          </a:xfrm>
          <a:prstGeom prst="rect">
            <a:avLst/>
          </a:prstGeom>
          <a:no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2995203" y="4894922"/>
            <a:ext cx="1093169"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サポート</a:t>
            </a: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1706" y="4080633"/>
            <a:ext cx="1635205" cy="418092"/>
          </a:xfrm>
          <a:prstGeom prst="rect">
            <a:avLst/>
          </a:prstGeom>
        </p:spPr>
      </p:pic>
    </p:spTree>
    <p:extLst>
      <p:ext uri="{BB962C8B-B14F-4D97-AF65-F5344CB8AC3E}">
        <p14:creationId xmlns:p14="http://schemas.microsoft.com/office/powerpoint/2010/main" val="1259897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7453" y="256840"/>
            <a:ext cx="5681708" cy="400110"/>
            <a:chOff x="257453" y="159183"/>
            <a:chExt cx="4839660" cy="400110"/>
          </a:xfrm>
        </p:grpSpPr>
        <p:sp>
          <p:nvSpPr>
            <p:cNvPr id="5" name="テキスト ボックス 4"/>
            <p:cNvSpPr txBox="1"/>
            <p:nvPr/>
          </p:nvSpPr>
          <p:spPr>
            <a:xfrm>
              <a:off x="303172" y="159183"/>
              <a:ext cx="4793941" cy="400110"/>
            </a:xfrm>
            <a:prstGeom prst="rect">
              <a:avLst/>
            </a:prstGeom>
            <a:noFill/>
          </p:spPr>
          <p:txBody>
            <a:bodyPr wrap="square" rtlCol="0">
              <a:spAutoFit/>
            </a:bodyPr>
            <a:lstStyle/>
            <a:p>
              <a:r>
                <a:rPr kumimoji="1" lang="en-US" altLang="ja-JP" sz="2000" dirty="0" err="1">
                  <a:latin typeface="Meiryo UI" panose="020B0604030504040204" pitchFamily="50" charset="-128"/>
                  <a:ea typeface="Meiryo UI" panose="020B0604030504040204" pitchFamily="50" charset="-128"/>
                </a:rPr>
                <a:t>Komatsushima</a:t>
              </a:r>
              <a:r>
                <a:rPr kumimoji="1" lang="en-US" altLang="ja-JP" sz="2000" dirty="0">
                  <a:latin typeface="Meiryo UI" panose="020B0604030504040204" pitchFamily="50" charset="-128"/>
                  <a:ea typeface="Meiryo UI" panose="020B0604030504040204" pitchFamily="50" charset="-128"/>
                </a:rPr>
                <a:t> Innovators</a:t>
              </a:r>
              <a:r>
                <a:rPr lang="ja-JP" altLang="en-US" sz="2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Port</a:t>
              </a:r>
              <a:r>
                <a:rPr lang="ja-JP" altLang="en-US" sz="2000" dirty="0">
                  <a:latin typeface="Meiryo UI" panose="020B0604030504040204" pitchFamily="50" charset="-128"/>
                  <a:ea typeface="Meiryo UI" panose="020B0604030504040204" pitchFamily="50" charset="-128"/>
                </a:rPr>
                <a:t>について</a:t>
              </a:r>
              <a:endParaRPr kumimoji="1" lang="ja-JP" altLang="en-US" sz="2000" dirty="0">
                <a:latin typeface="Meiryo UI" panose="020B0604030504040204" pitchFamily="50" charset="-128"/>
                <a:ea typeface="Meiryo UI" panose="020B0604030504040204" pitchFamily="50" charset="-128"/>
              </a:endParaRPr>
            </a:p>
          </p:txBody>
        </p:sp>
        <p:sp>
          <p:nvSpPr>
            <p:cNvPr id="11" name="正方形/長方形 10"/>
            <p:cNvSpPr/>
            <p:nvPr/>
          </p:nvSpPr>
          <p:spPr>
            <a:xfrm>
              <a:off x="257453" y="227288"/>
              <a:ext cx="45719" cy="332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4" name="テキスト ボックス 3"/>
          <p:cNvSpPr txBox="1"/>
          <p:nvPr/>
        </p:nvSpPr>
        <p:spPr>
          <a:xfrm>
            <a:off x="2273301" y="1766659"/>
            <a:ext cx="3000653"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イノベーター創出プログラム</a:t>
            </a:r>
          </a:p>
        </p:txBody>
      </p:sp>
      <p:sp>
        <p:nvSpPr>
          <p:cNvPr id="6" name="テキスト ボックス 5"/>
          <p:cNvSpPr txBox="1"/>
          <p:nvPr/>
        </p:nvSpPr>
        <p:spPr>
          <a:xfrm>
            <a:off x="2423608" y="2166151"/>
            <a:ext cx="9000000" cy="646331"/>
          </a:xfrm>
          <a:prstGeom prst="rect">
            <a:avLst/>
          </a:prstGeom>
          <a:noFill/>
        </p:spPr>
        <p:txBody>
          <a:bodyPr wrap="square" rtlCol="0">
            <a:spAutoFit/>
          </a:bodyPr>
          <a:lstStyle/>
          <a:p>
            <a:pPr marL="285750" indent="-285750">
              <a:buFont typeface="Wingdings" panose="05000000000000000000" pitchFamily="2" charset="2"/>
              <a:buChar char="ü"/>
            </a:pPr>
            <a:r>
              <a:rPr kumimoji="1" lang="ja-JP" altLang="en-US" dirty="0">
                <a:latin typeface="Meiryo UI" panose="020B0604030504040204" pitchFamily="50" charset="-128"/>
                <a:ea typeface="Meiryo UI" panose="020B0604030504040204" pitchFamily="50" charset="-128"/>
              </a:rPr>
              <a:t>本プログラムに採択された</a:t>
            </a:r>
            <a:r>
              <a:rPr kumimoji="1" lang="en-US" altLang="ja-JP" dirty="0">
                <a:latin typeface="Meiryo UI" panose="020B0604030504040204" pitchFamily="50" charset="-128"/>
                <a:ea typeface="Meiryo UI" panose="020B0604030504040204" pitchFamily="50" charset="-128"/>
              </a:rPr>
              <a:t>5</a:t>
            </a:r>
            <a:r>
              <a:rPr lang="ja-JP" altLang="en-US" dirty="0">
                <a:latin typeface="Meiryo UI" panose="020B0604030504040204" pitchFamily="50" charset="-128"/>
                <a:ea typeface="Meiryo UI" panose="020B0604030504040204" pitchFamily="50" charset="-128"/>
              </a:rPr>
              <a:t>者</a:t>
            </a:r>
            <a:r>
              <a:rPr kumimoji="1" lang="ja-JP" altLang="en-US" dirty="0">
                <a:latin typeface="Meiryo UI" panose="020B0604030504040204" pitchFamily="50" charset="-128"/>
                <a:ea typeface="Meiryo UI" panose="020B0604030504040204" pitchFamily="50" charset="-128"/>
              </a:rPr>
              <a:t>程度の方へ、プロのアドバイザーや事務局による完全オーダーメイド型の伴走支援を実施</a:t>
            </a:r>
          </a:p>
        </p:txBody>
      </p:sp>
      <p:sp>
        <p:nvSpPr>
          <p:cNvPr id="19" name="テキスト ボックス 18"/>
          <p:cNvSpPr txBox="1"/>
          <p:nvPr/>
        </p:nvSpPr>
        <p:spPr>
          <a:xfrm>
            <a:off x="2326567" y="3398381"/>
            <a:ext cx="3000653"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事業者支援プログラム</a:t>
            </a:r>
          </a:p>
        </p:txBody>
      </p:sp>
      <p:sp>
        <p:nvSpPr>
          <p:cNvPr id="20" name="テキスト ボックス 19"/>
          <p:cNvSpPr txBox="1"/>
          <p:nvPr/>
        </p:nvSpPr>
        <p:spPr>
          <a:xfrm>
            <a:off x="2255545" y="5184557"/>
            <a:ext cx="3000653"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地域コミュニティ形成</a:t>
            </a:r>
            <a:endParaRPr kumimoji="1" lang="ja-JP" altLang="en-US" b="1"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2476875" y="3824506"/>
            <a:ext cx="9000000" cy="646331"/>
          </a:xfrm>
          <a:prstGeom prst="rect">
            <a:avLst/>
          </a:prstGeom>
          <a:noFill/>
        </p:spPr>
        <p:txBody>
          <a:bodyPr wrap="square" rtlCol="0">
            <a:spAutoFit/>
          </a:bodyPr>
          <a:lstStyle/>
          <a:p>
            <a:pPr marL="285750" indent="-285750">
              <a:buFont typeface="Wingdings" panose="05000000000000000000" pitchFamily="2" charset="2"/>
              <a:buChar char="ü"/>
            </a:pPr>
            <a:r>
              <a:rPr lang="ja-JP" altLang="en-US" dirty="0">
                <a:latin typeface="Meiryo UI" panose="020B0604030504040204" pitchFamily="50" charset="-128"/>
                <a:ea typeface="Meiryo UI" panose="020B0604030504040204" pitchFamily="50" charset="-128"/>
              </a:rPr>
              <a:t>一次産業の生産者や、その関連事業者の方向けのプログラムで、既存の製品、商品やサービスの改善を支援</a:t>
            </a:r>
            <a:endParaRPr kumimoji="1" lang="ja-JP" altLang="en-US"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2388711" y="5578693"/>
            <a:ext cx="9000000" cy="646331"/>
          </a:xfrm>
          <a:prstGeom prst="rect">
            <a:avLst/>
          </a:prstGeom>
          <a:noFill/>
        </p:spPr>
        <p:txBody>
          <a:bodyPr wrap="square" rtlCol="0">
            <a:spAutoFit/>
          </a:bodyPr>
          <a:lstStyle/>
          <a:p>
            <a:pPr marL="285750" indent="-285750">
              <a:buFont typeface="Wingdings" panose="05000000000000000000" pitchFamily="2" charset="2"/>
              <a:buChar char="ü"/>
            </a:pPr>
            <a:r>
              <a:rPr kumimoji="1" lang="ja-JP" altLang="en-US" dirty="0">
                <a:latin typeface="Meiryo UI" panose="020B0604030504040204" pitchFamily="50" charset="-128"/>
                <a:ea typeface="Meiryo UI" panose="020B0604030504040204" pitchFamily="50" charset="-128"/>
              </a:rPr>
              <a:t>本事業への参加者や小松島市内の事業者等による、多様なヒトたちが集まる、</a:t>
            </a:r>
            <a:r>
              <a:rPr lang="ja-JP" altLang="en-US" dirty="0">
                <a:latin typeface="Meiryo UI" panose="020B0604030504040204" pitchFamily="50" charset="-128"/>
                <a:ea typeface="Meiryo UI" panose="020B0604030504040204" pitchFamily="50" charset="-128"/>
              </a:rPr>
              <a:t>カジュアルな</a:t>
            </a:r>
            <a:r>
              <a:rPr kumimoji="1" lang="ja-JP" altLang="en-US" dirty="0">
                <a:latin typeface="Meiryo UI" panose="020B0604030504040204" pitchFamily="50" charset="-128"/>
                <a:ea typeface="Meiryo UI" panose="020B0604030504040204" pitchFamily="50" charset="-128"/>
              </a:rPr>
              <a:t>コミュニティを形成</a:t>
            </a:r>
            <a:endParaRPr kumimoji="1" lang="en-US" altLang="ja-JP"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786" y="1713421"/>
            <a:ext cx="1695959" cy="1480800"/>
          </a:xfrm>
          <a:prstGeom prst="rect">
            <a:avLst/>
          </a:prstGeom>
        </p:spPr>
      </p:pic>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952" y="4873843"/>
            <a:ext cx="1622793" cy="1616760"/>
          </a:xfrm>
          <a:prstGeom prst="rect">
            <a:avLst/>
          </a:prstGeom>
        </p:spPr>
      </p:pic>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75" y="3248289"/>
            <a:ext cx="1631670" cy="1512609"/>
          </a:xfrm>
          <a:prstGeom prst="rect">
            <a:avLst/>
          </a:prstGeom>
        </p:spPr>
      </p:pic>
      <p:sp>
        <p:nvSpPr>
          <p:cNvPr id="2" name="テキスト ボックス 1"/>
          <p:cNvSpPr txBox="1"/>
          <p:nvPr/>
        </p:nvSpPr>
        <p:spPr>
          <a:xfrm>
            <a:off x="623875" y="941046"/>
            <a:ext cx="3426490"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本事業のポイント</a:t>
            </a:r>
            <a:endParaRPr kumimoji="1" lang="ja-JP" altLang="en-US" sz="2000" b="1" dirty="0">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9304" y="145351"/>
            <a:ext cx="3173205" cy="681623"/>
          </a:xfrm>
          <a:prstGeom prst="rect">
            <a:avLst/>
          </a:prstGeom>
        </p:spPr>
      </p:pic>
      <p:sp>
        <p:nvSpPr>
          <p:cNvPr id="16" name="正方形/長方形 15"/>
          <p:cNvSpPr/>
          <p:nvPr/>
        </p:nvSpPr>
        <p:spPr>
          <a:xfrm>
            <a:off x="286932" y="1004261"/>
            <a:ext cx="274799" cy="2867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10076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7453" y="256840"/>
            <a:ext cx="5681708" cy="707886"/>
            <a:chOff x="257453" y="159183"/>
            <a:chExt cx="4839660" cy="707886"/>
          </a:xfrm>
        </p:grpSpPr>
        <p:sp>
          <p:nvSpPr>
            <p:cNvPr id="5" name="テキスト ボックス 4"/>
            <p:cNvSpPr txBox="1"/>
            <p:nvPr/>
          </p:nvSpPr>
          <p:spPr>
            <a:xfrm>
              <a:off x="303172" y="159183"/>
              <a:ext cx="4793941" cy="707886"/>
            </a:xfrm>
            <a:prstGeom prst="rect">
              <a:avLst/>
            </a:prstGeom>
            <a:noFill/>
          </p:spPr>
          <p:txBody>
            <a:bodyPr wrap="square" rtlCol="0">
              <a:spAutoFit/>
            </a:bodyPr>
            <a:lstStyle/>
            <a:p>
              <a:r>
                <a:rPr kumimoji="1" lang="en-US" altLang="ja-JP" sz="2000" dirty="0" err="1">
                  <a:latin typeface="Meiryo UI" panose="020B0604030504040204" pitchFamily="50" charset="-128"/>
                  <a:ea typeface="Meiryo UI" panose="020B0604030504040204" pitchFamily="50" charset="-128"/>
                </a:rPr>
                <a:t>Komatsushima</a:t>
              </a:r>
              <a:r>
                <a:rPr kumimoji="1" lang="en-US" altLang="ja-JP" sz="2000" dirty="0">
                  <a:latin typeface="Meiryo UI" panose="020B0604030504040204" pitchFamily="50" charset="-128"/>
                  <a:ea typeface="Meiryo UI" panose="020B0604030504040204" pitchFamily="50" charset="-128"/>
                </a:rPr>
                <a:t> Innovators</a:t>
              </a:r>
              <a:r>
                <a:rPr lang="ja-JP" altLang="en-US" sz="2000" dirty="0">
                  <a:latin typeface="Meiryo UI" panose="020B0604030504040204" pitchFamily="50" charset="-128"/>
                  <a:ea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rPr>
                <a:t>Port</a:t>
              </a:r>
              <a:r>
                <a:rPr lang="ja-JP" altLang="en-US" sz="2000" dirty="0">
                  <a:latin typeface="Meiryo UI" panose="020B0604030504040204" pitchFamily="50" charset="-128"/>
                  <a:ea typeface="Meiryo UI" panose="020B0604030504040204" pitchFamily="50" charset="-128"/>
                </a:rPr>
                <a:t>について</a:t>
              </a:r>
              <a:endParaRPr kumimoji="1" lang="ja-JP" altLang="en-US" sz="2000" dirty="0">
                <a:latin typeface="Meiryo UI" panose="020B0604030504040204" pitchFamily="50" charset="-128"/>
                <a:ea typeface="Meiryo UI" panose="020B0604030504040204" pitchFamily="50" charset="-128"/>
              </a:endParaRPr>
            </a:p>
          </p:txBody>
        </p:sp>
        <p:sp>
          <p:nvSpPr>
            <p:cNvPr id="11" name="正方形/長方形 10"/>
            <p:cNvSpPr/>
            <p:nvPr/>
          </p:nvSpPr>
          <p:spPr>
            <a:xfrm>
              <a:off x="257453" y="227288"/>
              <a:ext cx="45719" cy="332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aphicFrame>
        <p:nvGraphicFramePr>
          <p:cNvPr id="14" name="表 77">
            <a:extLst>
              <a:ext uri="{FF2B5EF4-FFF2-40B4-BE49-F238E27FC236}">
                <a16:creationId xmlns:a16="http://schemas.microsoft.com/office/drawing/2014/main" id="{07D7AD94-4064-811B-35EC-02EEB6AEBB5A}"/>
              </a:ext>
            </a:extLst>
          </p:cNvPr>
          <p:cNvGraphicFramePr>
            <a:graphicFrameLocks noGrp="1"/>
          </p:cNvGraphicFramePr>
          <p:nvPr>
            <p:extLst>
              <p:ext uri="{D42A27DB-BD31-4B8C-83A1-F6EECF244321}">
                <p14:modId xmlns:p14="http://schemas.microsoft.com/office/powerpoint/2010/main" val="1879693929"/>
              </p:ext>
            </p:extLst>
          </p:nvPr>
        </p:nvGraphicFramePr>
        <p:xfrm>
          <a:off x="311127" y="1494475"/>
          <a:ext cx="11729721" cy="4486910"/>
        </p:xfrm>
        <a:graphic>
          <a:graphicData uri="http://schemas.openxmlformats.org/drawingml/2006/table">
            <a:tbl>
              <a:tblPr firstRow="1" bandRow="1">
                <a:tableStyleId>{5940675A-B579-460E-94D1-54222C63F5DA}</a:tableStyleId>
              </a:tblPr>
              <a:tblGrid>
                <a:gridCol w="1576971">
                  <a:extLst>
                    <a:ext uri="{9D8B030D-6E8A-4147-A177-3AD203B41FA5}">
                      <a16:colId xmlns:a16="http://schemas.microsoft.com/office/drawing/2014/main" val="1536495252"/>
                    </a:ext>
                  </a:extLst>
                </a:gridCol>
                <a:gridCol w="1015275">
                  <a:extLst>
                    <a:ext uri="{9D8B030D-6E8A-4147-A177-3AD203B41FA5}">
                      <a16:colId xmlns:a16="http://schemas.microsoft.com/office/drawing/2014/main" val="4292635242"/>
                    </a:ext>
                  </a:extLst>
                </a:gridCol>
                <a:gridCol w="1015275">
                  <a:extLst>
                    <a:ext uri="{9D8B030D-6E8A-4147-A177-3AD203B41FA5}">
                      <a16:colId xmlns:a16="http://schemas.microsoft.com/office/drawing/2014/main" val="682526277"/>
                    </a:ext>
                  </a:extLst>
                </a:gridCol>
                <a:gridCol w="1015275">
                  <a:extLst>
                    <a:ext uri="{9D8B030D-6E8A-4147-A177-3AD203B41FA5}">
                      <a16:colId xmlns:a16="http://schemas.microsoft.com/office/drawing/2014/main" val="2154029540"/>
                    </a:ext>
                  </a:extLst>
                </a:gridCol>
                <a:gridCol w="1015275">
                  <a:extLst>
                    <a:ext uri="{9D8B030D-6E8A-4147-A177-3AD203B41FA5}">
                      <a16:colId xmlns:a16="http://schemas.microsoft.com/office/drawing/2014/main" val="2151474357"/>
                    </a:ext>
                  </a:extLst>
                </a:gridCol>
                <a:gridCol w="1015275">
                  <a:extLst>
                    <a:ext uri="{9D8B030D-6E8A-4147-A177-3AD203B41FA5}">
                      <a16:colId xmlns:a16="http://schemas.microsoft.com/office/drawing/2014/main" val="425425490"/>
                    </a:ext>
                  </a:extLst>
                </a:gridCol>
                <a:gridCol w="1015275">
                  <a:extLst>
                    <a:ext uri="{9D8B030D-6E8A-4147-A177-3AD203B41FA5}">
                      <a16:colId xmlns:a16="http://schemas.microsoft.com/office/drawing/2014/main" val="3734455284"/>
                    </a:ext>
                  </a:extLst>
                </a:gridCol>
                <a:gridCol w="1015275">
                  <a:extLst>
                    <a:ext uri="{9D8B030D-6E8A-4147-A177-3AD203B41FA5}">
                      <a16:colId xmlns:a16="http://schemas.microsoft.com/office/drawing/2014/main" val="1215827551"/>
                    </a:ext>
                  </a:extLst>
                </a:gridCol>
                <a:gridCol w="1015275">
                  <a:extLst>
                    <a:ext uri="{9D8B030D-6E8A-4147-A177-3AD203B41FA5}">
                      <a16:colId xmlns:a16="http://schemas.microsoft.com/office/drawing/2014/main" val="1060399114"/>
                    </a:ext>
                  </a:extLst>
                </a:gridCol>
                <a:gridCol w="1015275">
                  <a:extLst>
                    <a:ext uri="{9D8B030D-6E8A-4147-A177-3AD203B41FA5}">
                      <a16:colId xmlns:a16="http://schemas.microsoft.com/office/drawing/2014/main" val="2914904869"/>
                    </a:ext>
                  </a:extLst>
                </a:gridCol>
                <a:gridCol w="1015275">
                  <a:extLst>
                    <a:ext uri="{9D8B030D-6E8A-4147-A177-3AD203B41FA5}">
                      <a16:colId xmlns:a16="http://schemas.microsoft.com/office/drawing/2014/main" val="342394385"/>
                    </a:ext>
                  </a:extLst>
                </a:gridCol>
              </a:tblGrid>
              <a:tr h="495407">
                <a:tc>
                  <a:txBody>
                    <a:bodyPr/>
                    <a:lstStyle/>
                    <a:p>
                      <a:pPr fontAlgn="ctr"/>
                      <a:endParaRPr kumimoji="1" lang="en-US" altLang="ja-JP" sz="1400" dirty="0">
                        <a:latin typeface="Meiryo UI" panose="020B0604030504040204" pitchFamily="50" charset="-128"/>
                        <a:ea typeface="Meiryo UI" panose="020B0604030504040204" pitchFamily="50" charset="-128"/>
                      </a:endParaRPr>
                    </a:p>
                  </a:txBody>
                  <a:tcPr marL="112557" marR="112557"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solidFill>
                  </a:tcPr>
                </a:tc>
                <a:tc>
                  <a:txBody>
                    <a:bodyPr/>
                    <a:lstStyle/>
                    <a:p>
                      <a:pPr algn="ctr" fontAlgn="ctr"/>
                      <a:r>
                        <a:rPr kumimoji="1" lang="en-US" altLang="ja-JP" sz="1500" dirty="0">
                          <a:solidFill>
                            <a:schemeClr val="bg1"/>
                          </a:solidFill>
                          <a:latin typeface="Meiryo UI" panose="020B0604030504040204" pitchFamily="50" charset="-128"/>
                          <a:ea typeface="Meiryo UI" panose="020B0604030504040204" pitchFamily="50" charset="-128"/>
                        </a:rPr>
                        <a:t>6</a:t>
                      </a:r>
                      <a:r>
                        <a:rPr kumimoji="1" lang="ja-JP" altLang="en-US" sz="1500" dirty="0">
                          <a:solidFill>
                            <a:schemeClr val="bg1"/>
                          </a:solidFill>
                          <a:latin typeface="Meiryo UI" panose="020B0604030504040204" pitchFamily="50" charset="-128"/>
                          <a:ea typeface="Meiryo UI" panose="020B0604030504040204" pitchFamily="50" charset="-128"/>
                        </a:rPr>
                        <a:t>月</a:t>
                      </a:r>
                    </a:p>
                  </a:txBody>
                  <a:tcPr marL="97935" marR="9793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solidFill>
                  </a:tcPr>
                </a:tc>
                <a:tc>
                  <a:txBody>
                    <a:bodyPr/>
                    <a:lstStyle/>
                    <a:p>
                      <a:pPr algn="ctr" fontAlgn="ctr"/>
                      <a:r>
                        <a:rPr kumimoji="1" lang="en-US" altLang="ja-JP" sz="1500" dirty="0">
                          <a:solidFill>
                            <a:schemeClr val="bg1"/>
                          </a:solidFill>
                          <a:latin typeface="Meiryo UI" panose="020B0604030504040204" pitchFamily="50" charset="-128"/>
                          <a:ea typeface="Meiryo UI" panose="020B0604030504040204" pitchFamily="50" charset="-128"/>
                        </a:rPr>
                        <a:t>7</a:t>
                      </a:r>
                      <a:r>
                        <a:rPr kumimoji="1" lang="ja-JP" altLang="en-US" sz="1500">
                          <a:solidFill>
                            <a:schemeClr val="bg1"/>
                          </a:solidFill>
                          <a:latin typeface="Meiryo UI" panose="020B0604030504040204" pitchFamily="50" charset="-128"/>
                          <a:ea typeface="Meiryo UI" panose="020B0604030504040204" pitchFamily="50" charset="-128"/>
                        </a:rPr>
                        <a:t>月</a:t>
                      </a:r>
                      <a:endParaRPr kumimoji="1" lang="ja-JP" altLang="en-US" sz="1500" dirty="0">
                        <a:solidFill>
                          <a:schemeClr val="bg1"/>
                        </a:solidFill>
                        <a:latin typeface="Meiryo UI" panose="020B0604030504040204" pitchFamily="50" charset="-128"/>
                        <a:ea typeface="Meiryo UI" panose="020B0604030504040204" pitchFamily="50" charset="-128"/>
                      </a:endParaRPr>
                    </a:p>
                  </a:txBody>
                  <a:tcPr marL="97935" marR="9793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solidFill>
                  </a:tcPr>
                </a:tc>
                <a:tc>
                  <a:txBody>
                    <a:bodyPr/>
                    <a:lstStyle/>
                    <a:p>
                      <a:pPr algn="ctr" fontAlgn="ctr"/>
                      <a:r>
                        <a:rPr kumimoji="1" lang="en-US" altLang="ja-JP" sz="1500" dirty="0">
                          <a:solidFill>
                            <a:schemeClr val="bg1"/>
                          </a:solidFill>
                          <a:latin typeface="Meiryo UI" panose="020B0604030504040204" pitchFamily="50" charset="-128"/>
                          <a:ea typeface="Meiryo UI" panose="020B0604030504040204" pitchFamily="50" charset="-128"/>
                        </a:rPr>
                        <a:t>8</a:t>
                      </a:r>
                      <a:r>
                        <a:rPr kumimoji="1" lang="ja-JP" altLang="en-US" sz="1500">
                          <a:solidFill>
                            <a:schemeClr val="bg1"/>
                          </a:solidFill>
                          <a:latin typeface="Meiryo UI" panose="020B0604030504040204" pitchFamily="50" charset="-128"/>
                          <a:ea typeface="Meiryo UI" panose="020B0604030504040204" pitchFamily="50" charset="-128"/>
                        </a:rPr>
                        <a:t>月</a:t>
                      </a:r>
                      <a:endParaRPr kumimoji="1" lang="ja-JP" altLang="en-US" sz="1500" dirty="0">
                        <a:solidFill>
                          <a:schemeClr val="bg1"/>
                        </a:solidFill>
                        <a:latin typeface="Meiryo UI" panose="020B0604030504040204" pitchFamily="50" charset="-128"/>
                        <a:ea typeface="Meiryo UI" panose="020B0604030504040204" pitchFamily="50" charset="-128"/>
                      </a:endParaRPr>
                    </a:p>
                  </a:txBody>
                  <a:tcPr marL="97935" marR="9793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solidFill>
                  </a:tcPr>
                </a:tc>
                <a:tc>
                  <a:txBody>
                    <a:bodyPr/>
                    <a:lstStyle/>
                    <a:p>
                      <a:pPr algn="ctr" fontAlgn="ctr"/>
                      <a:r>
                        <a:rPr kumimoji="1" lang="en-US" altLang="ja-JP" sz="1500" dirty="0">
                          <a:solidFill>
                            <a:schemeClr val="bg1"/>
                          </a:solidFill>
                          <a:latin typeface="Meiryo UI" panose="020B0604030504040204" pitchFamily="50" charset="-128"/>
                          <a:ea typeface="Meiryo UI" panose="020B0604030504040204" pitchFamily="50" charset="-128"/>
                        </a:rPr>
                        <a:t>9</a:t>
                      </a:r>
                      <a:r>
                        <a:rPr kumimoji="1" lang="ja-JP" altLang="en-US" sz="1500" dirty="0">
                          <a:solidFill>
                            <a:schemeClr val="bg1"/>
                          </a:solidFill>
                          <a:latin typeface="Meiryo UI" panose="020B0604030504040204" pitchFamily="50" charset="-128"/>
                          <a:ea typeface="Meiryo UI" panose="020B0604030504040204" pitchFamily="50" charset="-128"/>
                        </a:rPr>
                        <a:t>月</a:t>
                      </a:r>
                    </a:p>
                  </a:txBody>
                  <a:tcPr marL="97935" marR="9793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solidFill>
                  </a:tcPr>
                </a:tc>
                <a:tc>
                  <a:txBody>
                    <a:bodyPr/>
                    <a:lstStyle/>
                    <a:p>
                      <a:pPr algn="ctr" fontAlgn="ctr"/>
                      <a:r>
                        <a:rPr kumimoji="1" lang="en-US" altLang="ja-JP" sz="1500" dirty="0">
                          <a:solidFill>
                            <a:schemeClr val="bg1"/>
                          </a:solidFill>
                          <a:latin typeface="Meiryo UI" panose="020B0604030504040204" pitchFamily="50" charset="-128"/>
                          <a:ea typeface="Meiryo UI" panose="020B0604030504040204" pitchFamily="50" charset="-128"/>
                        </a:rPr>
                        <a:t>10</a:t>
                      </a:r>
                      <a:r>
                        <a:rPr kumimoji="1" lang="ja-JP" altLang="en-US" sz="1500">
                          <a:solidFill>
                            <a:schemeClr val="bg1"/>
                          </a:solidFill>
                          <a:latin typeface="Meiryo UI" panose="020B0604030504040204" pitchFamily="50" charset="-128"/>
                          <a:ea typeface="Meiryo UI" panose="020B0604030504040204" pitchFamily="50" charset="-128"/>
                        </a:rPr>
                        <a:t>月</a:t>
                      </a:r>
                      <a:endParaRPr kumimoji="1" lang="ja-JP" altLang="en-US" sz="1500" dirty="0">
                        <a:solidFill>
                          <a:schemeClr val="bg1"/>
                        </a:solidFill>
                        <a:latin typeface="Meiryo UI" panose="020B0604030504040204" pitchFamily="50" charset="-128"/>
                        <a:ea typeface="Meiryo UI" panose="020B0604030504040204" pitchFamily="50" charset="-128"/>
                      </a:endParaRPr>
                    </a:p>
                  </a:txBody>
                  <a:tcPr marL="97935" marR="9793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solidFill>
                  </a:tcPr>
                </a:tc>
                <a:tc>
                  <a:txBody>
                    <a:bodyPr/>
                    <a:lstStyle/>
                    <a:p>
                      <a:pPr algn="ctr" fontAlgn="ctr"/>
                      <a:r>
                        <a:rPr kumimoji="1" lang="en-US" altLang="ja-JP" sz="1500" dirty="0">
                          <a:solidFill>
                            <a:schemeClr val="bg1"/>
                          </a:solidFill>
                          <a:latin typeface="Meiryo UI" panose="020B0604030504040204" pitchFamily="50" charset="-128"/>
                          <a:ea typeface="Meiryo UI" panose="020B0604030504040204" pitchFamily="50" charset="-128"/>
                        </a:rPr>
                        <a:t>11</a:t>
                      </a:r>
                      <a:r>
                        <a:rPr kumimoji="1" lang="ja-JP" altLang="en-US" sz="1500">
                          <a:solidFill>
                            <a:schemeClr val="bg1"/>
                          </a:solidFill>
                          <a:latin typeface="Meiryo UI" panose="020B0604030504040204" pitchFamily="50" charset="-128"/>
                          <a:ea typeface="Meiryo UI" panose="020B0604030504040204" pitchFamily="50" charset="-128"/>
                        </a:rPr>
                        <a:t>月</a:t>
                      </a:r>
                      <a:endParaRPr kumimoji="1" lang="ja-JP" altLang="en-US" sz="1500" dirty="0">
                        <a:solidFill>
                          <a:schemeClr val="bg1"/>
                        </a:solidFill>
                        <a:latin typeface="Meiryo UI" panose="020B0604030504040204" pitchFamily="50" charset="-128"/>
                        <a:ea typeface="Meiryo UI" panose="020B0604030504040204" pitchFamily="50" charset="-128"/>
                      </a:endParaRPr>
                    </a:p>
                  </a:txBody>
                  <a:tcPr marL="97935" marR="9793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solidFill>
                  </a:tcPr>
                </a:tc>
                <a:tc>
                  <a:txBody>
                    <a:bodyPr/>
                    <a:lstStyle/>
                    <a:p>
                      <a:pPr algn="ctr" fontAlgn="ctr"/>
                      <a:r>
                        <a:rPr kumimoji="1" lang="en-US" altLang="ja-JP" sz="1500" dirty="0">
                          <a:solidFill>
                            <a:schemeClr val="bg1"/>
                          </a:solidFill>
                          <a:latin typeface="Meiryo UI" panose="020B0604030504040204" pitchFamily="50" charset="-128"/>
                          <a:ea typeface="Meiryo UI" panose="020B0604030504040204" pitchFamily="50" charset="-128"/>
                        </a:rPr>
                        <a:t>12</a:t>
                      </a:r>
                      <a:r>
                        <a:rPr kumimoji="1" lang="ja-JP" altLang="en-US" sz="1500">
                          <a:solidFill>
                            <a:schemeClr val="bg1"/>
                          </a:solidFill>
                          <a:latin typeface="Meiryo UI" panose="020B0604030504040204" pitchFamily="50" charset="-128"/>
                          <a:ea typeface="Meiryo UI" panose="020B0604030504040204" pitchFamily="50" charset="-128"/>
                        </a:rPr>
                        <a:t>月</a:t>
                      </a:r>
                      <a:endParaRPr kumimoji="1" lang="ja-JP" altLang="en-US" sz="1500" dirty="0">
                        <a:solidFill>
                          <a:schemeClr val="bg1"/>
                        </a:solidFill>
                        <a:latin typeface="Meiryo UI" panose="020B0604030504040204" pitchFamily="50" charset="-128"/>
                        <a:ea typeface="Meiryo UI" panose="020B0604030504040204" pitchFamily="50" charset="-128"/>
                      </a:endParaRPr>
                    </a:p>
                  </a:txBody>
                  <a:tcPr marL="97935" marR="9793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solidFill>
                  </a:tcPr>
                </a:tc>
                <a:tc>
                  <a:txBody>
                    <a:bodyPr/>
                    <a:lstStyle/>
                    <a:p>
                      <a:pPr algn="ctr" fontAlgn="ctr"/>
                      <a:r>
                        <a:rPr kumimoji="1" lang="en-US" altLang="ja-JP" sz="1500" dirty="0">
                          <a:solidFill>
                            <a:schemeClr val="bg1"/>
                          </a:solidFill>
                          <a:latin typeface="Meiryo UI" panose="020B0604030504040204" pitchFamily="50" charset="-128"/>
                          <a:ea typeface="Meiryo UI" panose="020B0604030504040204" pitchFamily="50" charset="-128"/>
                        </a:rPr>
                        <a:t>1</a:t>
                      </a:r>
                      <a:r>
                        <a:rPr kumimoji="1" lang="ja-JP" altLang="en-US" sz="1500">
                          <a:solidFill>
                            <a:schemeClr val="bg1"/>
                          </a:solidFill>
                          <a:latin typeface="Meiryo UI" panose="020B0604030504040204" pitchFamily="50" charset="-128"/>
                          <a:ea typeface="Meiryo UI" panose="020B0604030504040204" pitchFamily="50" charset="-128"/>
                        </a:rPr>
                        <a:t>月</a:t>
                      </a:r>
                      <a:endParaRPr kumimoji="1" lang="ja-JP" altLang="en-US" sz="1500" dirty="0">
                        <a:solidFill>
                          <a:schemeClr val="bg1"/>
                        </a:solidFill>
                        <a:latin typeface="Meiryo UI" panose="020B0604030504040204" pitchFamily="50" charset="-128"/>
                        <a:ea typeface="Meiryo UI" panose="020B0604030504040204" pitchFamily="50" charset="-128"/>
                      </a:endParaRPr>
                    </a:p>
                  </a:txBody>
                  <a:tcPr marL="97938" marR="9793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solidFill>
                  </a:tcPr>
                </a:tc>
                <a:tc>
                  <a:txBody>
                    <a:bodyPr/>
                    <a:lstStyle/>
                    <a:p>
                      <a:pPr algn="ctr" fontAlgn="ctr"/>
                      <a:r>
                        <a:rPr kumimoji="1" lang="en-US" altLang="ja-JP" sz="1500" dirty="0">
                          <a:solidFill>
                            <a:schemeClr val="bg1"/>
                          </a:solidFill>
                          <a:latin typeface="Meiryo UI" panose="020B0604030504040204" pitchFamily="50" charset="-128"/>
                          <a:ea typeface="Meiryo UI" panose="020B0604030504040204" pitchFamily="50" charset="-128"/>
                        </a:rPr>
                        <a:t>2</a:t>
                      </a:r>
                      <a:r>
                        <a:rPr kumimoji="1" lang="ja-JP" altLang="en-US" sz="1500">
                          <a:solidFill>
                            <a:schemeClr val="bg1"/>
                          </a:solidFill>
                          <a:latin typeface="Meiryo UI" panose="020B0604030504040204" pitchFamily="50" charset="-128"/>
                          <a:ea typeface="Meiryo UI" panose="020B0604030504040204" pitchFamily="50" charset="-128"/>
                        </a:rPr>
                        <a:t>月</a:t>
                      </a:r>
                      <a:endParaRPr kumimoji="1" lang="ja-JP" altLang="en-US" sz="1500" dirty="0">
                        <a:solidFill>
                          <a:schemeClr val="bg1"/>
                        </a:solidFill>
                        <a:latin typeface="Meiryo UI" panose="020B0604030504040204" pitchFamily="50" charset="-128"/>
                        <a:ea typeface="Meiryo UI" panose="020B0604030504040204" pitchFamily="50" charset="-128"/>
                      </a:endParaRPr>
                    </a:p>
                  </a:txBody>
                  <a:tcPr marL="97938" marR="9793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solidFill>
                  </a:tcPr>
                </a:tc>
                <a:tc>
                  <a:txBody>
                    <a:bodyPr/>
                    <a:lstStyle/>
                    <a:p>
                      <a:pPr algn="ctr" fontAlgn="ctr"/>
                      <a:r>
                        <a:rPr kumimoji="1" lang="en-US" altLang="ja-JP" sz="1500" dirty="0">
                          <a:solidFill>
                            <a:schemeClr val="bg1"/>
                          </a:solidFill>
                          <a:latin typeface="Meiryo UI" panose="020B0604030504040204" pitchFamily="50" charset="-128"/>
                          <a:ea typeface="Meiryo UI" panose="020B0604030504040204" pitchFamily="50" charset="-128"/>
                        </a:rPr>
                        <a:t>3</a:t>
                      </a:r>
                      <a:r>
                        <a:rPr kumimoji="1" lang="ja-JP" altLang="en-US" sz="1500">
                          <a:solidFill>
                            <a:schemeClr val="bg1"/>
                          </a:solidFill>
                          <a:latin typeface="Meiryo UI" panose="020B0604030504040204" pitchFamily="50" charset="-128"/>
                          <a:ea typeface="Meiryo UI" panose="020B0604030504040204" pitchFamily="50" charset="-128"/>
                        </a:rPr>
                        <a:t>月</a:t>
                      </a:r>
                      <a:endParaRPr kumimoji="1" lang="ja-JP" altLang="en-US" sz="1500" dirty="0">
                        <a:solidFill>
                          <a:schemeClr val="bg1"/>
                        </a:solidFill>
                        <a:latin typeface="Meiryo UI" panose="020B0604030504040204" pitchFamily="50" charset="-128"/>
                        <a:ea typeface="Meiryo UI" panose="020B0604030504040204" pitchFamily="50" charset="-128"/>
                      </a:endParaRPr>
                    </a:p>
                  </a:txBody>
                  <a:tcPr marL="97938" marR="97938"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498555066"/>
                  </a:ext>
                </a:extLst>
              </a:tr>
              <a:tr h="1330501">
                <a:tc>
                  <a:txBody>
                    <a:bodyPr/>
                    <a:lstStyle/>
                    <a:p>
                      <a:pPr algn="ctr"/>
                      <a:r>
                        <a:rPr kumimoji="1" lang="ja-JP" altLang="en-US" sz="1500" b="0" i="0" dirty="0">
                          <a:latin typeface="Meiryo UI" panose="020B0604030504040204" pitchFamily="50" charset="-128"/>
                          <a:ea typeface="Meiryo UI" panose="020B0604030504040204" pitchFamily="50" charset="-128"/>
                        </a:rPr>
                        <a:t>イノベーター創出</a:t>
                      </a:r>
                      <a:endParaRPr kumimoji="1" lang="en-US" altLang="ja-JP" sz="1500" b="0" i="0" dirty="0">
                        <a:latin typeface="Meiryo UI" panose="020B0604030504040204" pitchFamily="50" charset="-128"/>
                        <a:ea typeface="Meiryo UI" panose="020B0604030504040204" pitchFamily="50" charset="-128"/>
                      </a:endParaRPr>
                    </a:p>
                    <a:p>
                      <a:pPr algn="ctr"/>
                      <a:r>
                        <a:rPr kumimoji="1" lang="ja-JP" altLang="en-US" sz="1500" b="0" i="0" dirty="0">
                          <a:latin typeface="Meiryo UI" panose="020B0604030504040204" pitchFamily="50" charset="-128"/>
                          <a:ea typeface="Meiryo UI" panose="020B0604030504040204" pitchFamily="50" charset="-128"/>
                        </a:rPr>
                        <a:t>プログラム</a:t>
                      </a:r>
                      <a:endParaRPr kumimoji="1" lang="en-US" altLang="ja-JP" sz="1500" b="0" i="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8592032"/>
                  </a:ext>
                </a:extLst>
              </a:tr>
              <a:tr h="1330501">
                <a:tc>
                  <a:txBody>
                    <a:bodyPr/>
                    <a:lstStyle/>
                    <a:p>
                      <a:pPr algn="ctr"/>
                      <a:r>
                        <a:rPr kumimoji="1" lang="ja-JP" altLang="en-US" sz="1500" b="0" i="0" dirty="0">
                          <a:latin typeface="Meiryo UI" panose="020B0604030504040204" pitchFamily="50" charset="-128"/>
                          <a:ea typeface="Meiryo UI" panose="020B0604030504040204" pitchFamily="50" charset="-128"/>
                        </a:rPr>
                        <a:t>事業者支援</a:t>
                      </a:r>
                      <a:endParaRPr kumimoji="1" lang="en-US" altLang="ja-JP" sz="1500" b="0" i="0" dirty="0">
                        <a:latin typeface="Meiryo UI" panose="020B0604030504040204" pitchFamily="50" charset="-128"/>
                        <a:ea typeface="Meiryo UI" panose="020B0604030504040204" pitchFamily="50" charset="-128"/>
                      </a:endParaRPr>
                    </a:p>
                    <a:p>
                      <a:pPr algn="ctr"/>
                      <a:r>
                        <a:rPr kumimoji="1" lang="ja-JP" altLang="en-US" sz="1500" b="0" i="0" dirty="0">
                          <a:latin typeface="Meiryo UI" panose="020B0604030504040204" pitchFamily="50" charset="-128"/>
                          <a:ea typeface="Meiryo UI" panose="020B0604030504040204" pitchFamily="50" charset="-128"/>
                        </a:rPr>
                        <a:t>プログラム</a:t>
                      </a: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061098"/>
                  </a:ext>
                </a:extLst>
              </a:tr>
              <a:tr h="1330501">
                <a:tc>
                  <a:txBody>
                    <a:bodyPr/>
                    <a:lstStyle/>
                    <a:p>
                      <a:pPr algn="ctr"/>
                      <a:r>
                        <a:rPr kumimoji="1" lang="ja-JP" altLang="en-US" sz="1500" b="0" i="0" dirty="0">
                          <a:latin typeface="Meiryo UI" panose="020B0604030504040204" pitchFamily="50" charset="-128"/>
                          <a:ea typeface="Meiryo UI" panose="020B0604030504040204" pitchFamily="50" charset="-128"/>
                        </a:rPr>
                        <a:t>地域</a:t>
                      </a:r>
                      <a:endParaRPr kumimoji="1" lang="en-US" altLang="ja-JP" sz="1500" b="0" i="0" dirty="0">
                        <a:latin typeface="Meiryo UI" panose="020B0604030504040204" pitchFamily="50" charset="-128"/>
                        <a:ea typeface="Meiryo UI" panose="020B0604030504040204" pitchFamily="50" charset="-128"/>
                      </a:endParaRPr>
                    </a:p>
                    <a:p>
                      <a:pPr algn="ctr"/>
                      <a:r>
                        <a:rPr kumimoji="1" lang="ja-JP" altLang="en-US" sz="1500" b="0" i="0" dirty="0">
                          <a:latin typeface="Meiryo UI" panose="020B0604030504040204" pitchFamily="50" charset="-128"/>
                          <a:ea typeface="Meiryo UI" panose="020B0604030504040204" pitchFamily="50" charset="-128"/>
                        </a:rPr>
                        <a:t>コミュニティ形成</a:t>
                      </a:r>
                      <a:endParaRPr kumimoji="1" lang="en-US" altLang="ja-JP" sz="1500" b="0" i="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dirty="0">
                        <a:latin typeface="Meiryo UI" panose="020B0604030504040204" pitchFamily="50" charset="-128"/>
                        <a:ea typeface="Meiryo UI" panose="020B0604030504040204" pitchFamily="50" charset="-128"/>
                      </a:endParaRPr>
                    </a:p>
                  </a:txBody>
                  <a:tcPr marL="96250" marR="96250" marT="48125" marB="481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2149711"/>
                  </a:ext>
                </a:extLst>
              </a:tr>
            </a:tbl>
          </a:graphicData>
        </a:graphic>
      </p:graphicFrame>
      <p:sp>
        <p:nvSpPr>
          <p:cNvPr id="16" name="角丸四角形 42">
            <a:extLst>
              <a:ext uri="{FF2B5EF4-FFF2-40B4-BE49-F238E27FC236}">
                <a16:creationId xmlns:a16="http://schemas.microsoft.com/office/drawing/2014/main" id="{8B4BA689-DB7B-873A-3722-11085EC52973}"/>
              </a:ext>
            </a:extLst>
          </p:cNvPr>
          <p:cNvSpPr/>
          <p:nvPr/>
        </p:nvSpPr>
        <p:spPr>
          <a:xfrm flipH="1">
            <a:off x="3539871" y="5628507"/>
            <a:ext cx="8033615" cy="291734"/>
          </a:xfrm>
          <a:prstGeom prst="roundRect">
            <a:avLst>
              <a:gd name="adj" fmla="val 13606"/>
            </a:avLst>
          </a:prstGeom>
          <a:solidFill>
            <a:schemeClr val="accent2">
              <a:lumMod val="20000"/>
              <a:lumOff val="80000"/>
            </a:schemeClr>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38557" rIns="0" bIns="38557" anchor="ctr"/>
          <a:lstStyle/>
          <a:p>
            <a:pPr defTabSz="979316">
              <a:defRPr/>
            </a:pPr>
            <a:r>
              <a:rPr lang="ja-JP" altLang="en-US"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コミュニティ形成・支援機関ネットワーク</a:t>
            </a:r>
            <a:endParaRPr lang="en-US" altLang="ja-JP"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角丸四角形 42">
            <a:extLst>
              <a:ext uri="{FF2B5EF4-FFF2-40B4-BE49-F238E27FC236}">
                <a16:creationId xmlns:a16="http://schemas.microsoft.com/office/drawing/2014/main" id="{80B70B53-B709-1845-BD86-878BC488DA3A}"/>
              </a:ext>
            </a:extLst>
          </p:cNvPr>
          <p:cNvSpPr/>
          <p:nvPr/>
        </p:nvSpPr>
        <p:spPr>
          <a:xfrm flipH="1">
            <a:off x="3315503" y="2064204"/>
            <a:ext cx="560903" cy="758659"/>
          </a:xfrm>
          <a:prstGeom prst="roundRect">
            <a:avLst>
              <a:gd name="adj" fmla="val 13606"/>
            </a:avLst>
          </a:prstGeom>
          <a:solidFill>
            <a:schemeClr val="accent1">
              <a:lumMod val="20000"/>
              <a:lumOff val="80000"/>
            </a:schemeClr>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38557" rIns="0" bIns="38557" anchor="ctr"/>
          <a:lstStyle/>
          <a:p>
            <a:pPr algn="ctr" defTabSz="979316">
              <a:defRPr/>
            </a:pPr>
            <a:r>
              <a:rPr lang="ja-JP" altLang="en-US" sz="1100">
                <a:solidFill>
                  <a:srgbClr val="000000"/>
                </a:solidFill>
                <a:latin typeface="Meiryo UI" panose="020B0604030504040204" pitchFamily="50" charset="-128"/>
                <a:ea typeface="Meiryo UI" panose="020B0604030504040204" pitchFamily="50" charset="-128"/>
                <a:cs typeface="Meiryo UI" panose="020B0604030504040204" pitchFamily="50" charset="-128"/>
              </a:rPr>
              <a:t>採択者決定</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42">
            <a:extLst>
              <a:ext uri="{FF2B5EF4-FFF2-40B4-BE49-F238E27FC236}">
                <a16:creationId xmlns:a16="http://schemas.microsoft.com/office/drawing/2014/main" id="{6C52D428-86B1-ED99-0F77-FCB5F3BF10B9}"/>
              </a:ext>
            </a:extLst>
          </p:cNvPr>
          <p:cNvSpPr/>
          <p:nvPr/>
        </p:nvSpPr>
        <p:spPr>
          <a:xfrm flipH="1">
            <a:off x="3955895" y="2054736"/>
            <a:ext cx="1907671" cy="758659"/>
          </a:xfrm>
          <a:prstGeom prst="roundRect">
            <a:avLst>
              <a:gd name="adj" fmla="val 13606"/>
            </a:avLst>
          </a:prstGeom>
          <a:solidFill>
            <a:schemeClr val="accent1">
              <a:lumMod val="20000"/>
              <a:lumOff val="80000"/>
            </a:schemeClr>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38557" rIns="0" bIns="38557" anchor="ctr"/>
          <a:lstStyle/>
          <a:p>
            <a:pPr algn="ctr" defTabSz="979316">
              <a:defRPr/>
            </a:pPr>
            <a:r>
              <a:rPr lang="ja-JP" altLang="en-US" sz="1100">
                <a:solidFill>
                  <a:srgbClr val="000000"/>
                </a:solidFill>
                <a:latin typeface="Meiryo UI" panose="020B0604030504040204" pitchFamily="50" charset="-128"/>
                <a:ea typeface="Meiryo UI" panose="020B0604030504040204" pitchFamily="50" charset="-128"/>
                <a:cs typeface="Meiryo UI" panose="020B0604030504040204" pitchFamily="50" charset="-128"/>
              </a:rPr>
              <a:t>採択者</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defTabSz="979316">
              <a:defRPr/>
            </a:pPr>
            <a:r>
              <a:rPr lang="ja-JP" altLang="en-US" sz="1100">
                <a:solidFill>
                  <a:srgbClr val="000000"/>
                </a:solidFill>
                <a:latin typeface="Meiryo UI" panose="020B0604030504040204" pitchFamily="50" charset="-128"/>
                <a:ea typeface="Meiryo UI" panose="020B0604030504040204" pitchFamily="50" charset="-128"/>
                <a:cs typeface="Meiryo UI" panose="020B0604030504040204" pitchFamily="50" charset="-128"/>
              </a:rPr>
              <a:t>フォローアップ</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defTabSz="979316">
              <a:defRPr/>
            </a:pPr>
            <a:r>
              <a:rPr lang="ja-JP" altLang="en-US" sz="1100">
                <a:solidFill>
                  <a:srgbClr val="000000"/>
                </a:solidFill>
                <a:latin typeface="Meiryo UI" panose="020B0604030504040204" pitchFamily="50" charset="-128"/>
                <a:ea typeface="Meiryo UI" panose="020B0604030504040204" pitchFamily="50" charset="-128"/>
                <a:cs typeface="Meiryo UI" panose="020B0604030504040204" pitchFamily="50" charset="-128"/>
              </a:rPr>
              <a:t>伴走人材マッチング</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42">
            <a:extLst>
              <a:ext uri="{FF2B5EF4-FFF2-40B4-BE49-F238E27FC236}">
                <a16:creationId xmlns:a16="http://schemas.microsoft.com/office/drawing/2014/main" id="{60CBD745-4F2C-44FF-308F-ADC2E23B134F}"/>
              </a:ext>
            </a:extLst>
          </p:cNvPr>
          <p:cNvSpPr/>
          <p:nvPr/>
        </p:nvSpPr>
        <p:spPr>
          <a:xfrm flipH="1">
            <a:off x="6306769" y="2115004"/>
            <a:ext cx="5072250" cy="396905"/>
          </a:xfrm>
          <a:prstGeom prst="roundRect">
            <a:avLst>
              <a:gd name="adj" fmla="val 13606"/>
            </a:avLst>
          </a:prstGeom>
          <a:solidFill>
            <a:schemeClr val="accent1">
              <a:lumMod val="20000"/>
              <a:lumOff val="80000"/>
            </a:schemeClr>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38557" rIns="0" bIns="38557" anchor="ctr"/>
          <a:lstStyle/>
          <a:p>
            <a:pPr algn="ctr" defTabSz="979316">
              <a:defRPr/>
            </a:pP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伴走支援、個別フォローアップ</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42">
            <a:extLst>
              <a:ext uri="{FF2B5EF4-FFF2-40B4-BE49-F238E27FC236}">
                <a16:creationId xmlns:a16="http://schemas.microsoft.com/office/drawing/2014/main" id="{B9E2B157-D364-CD01-D018-8C7165B833A2}"/>
              </a:ext>
            </a:extLst>
          </p:cNvPr>
          <p:cNvSpPr/>
          <p:nvPr/>
        </p:nvSpPr>
        <p:spPr>
          <a:xfrm flipH="1">
            <a:off x="2422172" y="2049037"/>
            <a:ext cx="870915" cy="758659"/>
          </a:xfrm>
          <a:prstGeom prst="roundRect">
            <a:avLst>
              <a:gd name="adj" fmla="val 17008"/>
            </a:avLst>
          </a:prstGeom>
          <a:solidFill>
            <a:schemeClr val="accent1">
              <a:lumMod val="20000"/>
              <a:lumOff val="80000"/>
            </a:schemeClr>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38557" rIns="0" bIns="38557" anchor="ctr"/>
          <a:lstStyle/>
          <a:p>
            <a:pPr algn="ctr" defTabSz="979316">
              <a:defRPr/>
            </a:pP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採択者募集</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79">
            <a:extLst>
              <a:ext uri="{FF2B5EF4-FFF2-40B4-BE49-F238E27FC236}">
                <a16:creationId xmlns:a16="http://schemas.microsoft.com/office/drawing/2014/main" id="{70AE6347-B9A1-66AA-1DBC-0871580F7577}"/>
              </a:ext>
            </a:extLst>
          </p:cNvPr>
          <p:cNvSpPr/>
          <p:nvPr/>
        </p:nvSpPr>
        <p:spPr>
          <a:xfrm>
            <a:off x="1975979" y="2026051"/>
            <a:ext cx="413951" cy="2563414"/>
          </a:xfrm>
          <a:prstGeom prst="roundRect">
            <a:avLst>
              <a:gd name="adj" fmla="val 16667"/>
            </a:avLst>
          </a:prstGeom>
          <a:solidFill>
            <a:schemeClr val="accent1">
              <a:lumMod val="20000"/>
              <a:lumOff val="8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8557" rIns="0" bIns="38557" anchor="ctr"/>
          <a:lstStyle/>
          <a:p>
            <a:pPr algn="ctr" defTabSz="979316">
              <a:defRPr/>
            </a:pPr>
            <a:r>
              <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本日</a:t>
            </a:r>
            <a:r>
              <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キックオフイベント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42">
            <a:extLst>
              <a:ext uri="{FF2B5EF4-FFF2-40B4-BE49-F238E27FC236}">
                <a16:creationId xmlns:a16="http://schemas.microsoft.com/office/drawing/2014/main" id="{6E62EEE6-1AC1-2686-D6B7-8FE3691C0447}"/>
              </a:ext>
            </a:extLst>
          </p:cNvPr>
          <p:cNvSpPr/>
          <p:nvPr/>
        </p:nvSpPr>
        <p:spPr>
          <a:xfrm flipH="1">
            <a:off x="3434812" y="3365988"/>
            <a:ext cx="431367" cy="2151631"/>
          </a:xfrm>
          <a:prstGeom prst="roundRect">
            <a:avLst>
              <a:gd name="adj" fmla="val 13606"/>
            </a:avLst>
          </a:prstGeom>
          <a:solidFill>
            <a:schemeClr val="accent6">
              <a:lumMod val="20000"/>
              <a:lumOff val="8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8557" rIns="0" bIns="38557" anchor="ctr"/>
          <a:lstStyle/>
          <a:p>
            <a:pPr algn="ctr" defTabSz="979316"/>
            <a:r>
              <a:rPr lang="ja-JP" altLang="en-US" sz="1100" dirty="0">
                <a:solidFill>
                  <a:srgbClr val="000000"/>
                </a:solidFill>
                <a:latin typeface="Meiryo UI" panose="020B0604030504040204" pitchFamily="50" charset="-128"/>
                <a:ea typeface="Meiryo UI" panose="020B0604030504040204" pitchFamily="50" charset="-128"/>
              </a:rPr>
              <a:t>事業者向けセミナー</a:t>
            </a:r>
            <a:endParaRPr lang="en-US" altLang="ja-JP" sz="1100" dirty="0">
              <a:solidFill>
                <a:srgbClr val="000000"/>
              </a:solidFill>
              <a:latin typeface="Meiryo UI" panose="020B0604030504040204" pitchFamily="50" charset="-128"/>
              <a:ea typeface="Meiryo UI" panose="020B0604030504040204" pitchFamily="50" charset="-128"/>
            </a:endParaRPr>
          </a:p>
        </p:txBody>
      </p:sp>
      <p:sp>
        <p:nvSpPr>
          <p:cNvPr id="26" name="角丸四角形 42">
            <a:extLst>
              <a:ext uri="{FF2B5EF4-FFF2-40B4-BE49-F238E27FC236}">
                <a16:creationId xmlns:a16="http://schemas.microsoft.com/office/drawing/2014/main" id="{F83E8368-AFD2-4C47-885E-5EE65FA8EA31}"/>
              </a:ext>
            </a:extLst>
          </p:cNvPr>
          <p:cNvSpPr/>
          <p:nvPr/>
        </p:nvSpPr>
        <p:spPr>
          <a:xfrm flipH="1">
            <a:off x="3955894" y="3438560"/>
            <a:ext cx="7423125" cy="391729"/>
          </a:xfrm>
          <a:prstGeom prst="roundRect">
            <a:avLst>
              <a:gd name="adj" fmla="val 13606"/>
            </a:avLst>
          </a:prstGeom>
          <a:solidFill>
            <a:schemeClr val="accent6">
              <a:lumMod val="20000"/>
              <a:lumOff val="80000"/>
            </a:schemeClr>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38557" rIns="0" bIns="38557" anchor="ctr"/>
          <a:lstStyle/>
          <a:p>
            <a:pPr defTabSz="979316">
              <a:defRPr/>
            </a:pP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個別相談</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角丸四角形 42">
            <a:extLst>
              <a:ext uri="{FF2B5EF4-FFF2-40B4-BE49-F238E27FC236}">
                <a16:creationId xmlns:a16="http://schemas.microsoft.com/office/drawing/2014/main" id="{C433AA9B-DF0E-2020-E7C3-E8F191FD9ECB}"/>
              </a:ext>
            </a:extLst>
          </p:cNvPr>
          <p:cNvSpPr/>
          <p:nvPr/>
        </p:nvSpPr>
        <p:spPr>
          <a:xfrm flipH="1">
            <a:off x="7370365" y="3772027"/>
            <a:ext cx="319490" cy="1745591"/>
          </a:xfrm>
          <a:prstGeom prst="roundRect">
            <a:avLst>
              <a:gd name="adj" fmla="val 13606"/>
            </a:avLst>
          </a:prstGeom>
          <a:solidFill>
            <a:schemeClr val="accent6">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8557" rIns="0" bIns="38557" anchor="ctr"/>
          <a:lstStyle/>
          <a:p>
            <a:pPr algn="ctr" defTabSz="979316"/>
            <a:r>
              <a:rPr lang="ja-JP" altLang="en-US" sz="1100" dirty="0">
                <a:solidFill>
                  <a:srgbClr val="000000"/>
                </a:solidFill>
                <a:latin typeface="Meiryo UI" panose="020B0604030504040204" pitchFamily="50" charset="-128"/>
                <a:ea typeface="Meiryo UI" panose="020B0604030504040204" pitchFamily="50" charset="-128"/>
              </a:rPr>
              <a:t>分科会</a:t>
            </a:r>
            <a:r>
              <a:rPr lang="en-US" altLang="ja-JP" sz="1100" dirty="0">
                <a:solidFill>
                  <a:srgbClr val="000000"/>
                </a:solidFill>
                <a:latin typeface="Meiryo UI" panose="020B0604030504040204" pitchFamily="50" charset="-128"/>
                <a:ea typeface="Meiryo UI" panose="020B0604030504040204" pitchFamily="50" charset="-128"/>
              </a:rPr>
              <a:t>①</a:t>
            </a:r>
          </a:p>
        </p:txBody>
      </p:sp>
      <p:sp>
        <p:nvSpPr>
          <p:cNvPr id="28" name="角丸四角形 42">
            <a:extLst>
              <a:ext uri="{FF2B5EF4-FFF2-40B4-BE49-F238E27FC236}">
                <a16:creationId xmlns:a16="http://schemas.microsoft.com/office/drawing/2014/main" id="{43EED2F8-DD83-2611-3581-2E2BD4EF7AD2}"/>
              </a:ext>
            </a:extLst>
          </p:cNvPr>
          <p:cNvSpPr/>
          <p:nvPr/>
        </p:nvSpPr>
        <p:spPr>
          <a:xfrm flipH="1">
            <a:off x="5978973" y="2064205"/>
            <a:ext cx="299062" cy="1165350"/>
          </a:xfrm>
          <a:prstGeom prst="roundRect">
            <a:avLst>
              <a:gd name="adj" fmla="val 13606"/>
            </a:avLst>
          </a:prstGeom>
          <a:solidFill>
            <a:schemeClr val="accent1">
              <a:lumMod val="20000"/>
              <a:lumOff val="8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8557" rIns="0" bIns="38557" anchor="ctr"/>
          <a:lstStyle/>
          <a:p>
            <a:pPr algn="ctr" defTabSz="979316"/>
            <a:r>
              <a:rPr lang="ja-JP" altLang="en-US" sz="1100" dirty="0">
                <a:solidFill>
                  <a:srgbClr val="000000"/>
                </a:solidFill>
                <a:latin typeface="Meiryo UI" panose="020B0604030504040204" pitchFamily="50" charset="-128"/>
                <a:ea typeface="Meiryo UI" panose="020B0604030504040204" pitchFamily="50" charset="-128"/>
              </a:rPr>
              <a:t>伴走支援開始</a:t>
            </a:r>
            <a:endParaRPr lang="en-US" altLang="ja-JP" sz="1100" dirty="0">
              <a:solidFill>
                <a:srgbClr val="000000"/>
              </a:solidFill>
              <a:latin typeface="Meiryo UI" panose="020B0604030504040204" pitchFamily="50" charset="-128"/>
              <a:ea typeface="Meiryo UI" panose="020B0604030504040204" pitchFamily="50" charset="-128"/>
            </a:endParaRPr>
          </a:p>
        </p:txBody>
      </p:sp>
      <p:sp>
        <p:nvSpPr>
          <p:cNvPr id="29" name="角丸四角形 42">
            <a:extLst>
              <a:ext uri="{FF2B5EF4-FFF2-40B4-BE49-F238E27FC236}">
                <a16:creationId xmlns:a16="http://schemas.microsoft.com/office/drawing/2014/main" id="{2BE8A8F5-9A3B-0CD3-B5E9-027E323E5526}"/>
              </a:ext>
            </a:extLst>
          </p:cNvPr>
          <p:cNvSpPr/>
          <p:nvPr/>
        </p:nvSpPr>
        <p:spPr>
          <a:xfrm flipH="1">
            <a:off x="11418215" y="2064204"/>
            <a:ext cx="299063" cy="2626861"/>
          </a:xfrm>
          <a:prstGeom prst="roundRect">
            <a:avLst>
              <a:gd name="adj" fmla="val 13606"/>
            </a:avLst>
          </a:prstGeom>
          <a:solidFill>
            <a:schemeClr val="accent1">
              <a:lumMod val="20000"/>
              <a:lumOff val="8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8557" rIns="0" bIns="38557" anchor="ctr"/>
          <a:lstStyle/>
          <a:p>
            <a:pPr algn="ctr" defTabSz="979316"/>
            <a:r>
              <a:rPr lang="ja-JP" altLang="en-US" sz="1100" dirty="0">
                <a:solidFill>
                  <a:srgbClr val="000000"/>
                </a:solidFill>
                <a:latin typeface="Meiryo UI" panose="020B0604030504040204" pitchFamily="50" charset="-128"/>
                <a:ea typeface="Meiryo UI" panose="020B0604030504040204" pitchFamily="50" charset="-128"/>
              </a:rPr>
              <a:t>成果報告会</a:t>
            </a:r>
            <a:endParaRPr lang="en-US" altLang="ja-JP" sz="1100" dirty="0">
              <a:solidFill>
                <a:srgbClr val="000000"/>
              </a:solidFill>
              <a:latin typeface="Meiryo UI" panose="020B0604030504040204" pitchFamily="50" charset="-128"/>
              <a:ea typeface="Meiryo UI" panose="020B0604030504040204" pitchFamily="50" charset="-128"/>
            </a:endParaRPr>
          </a:p>
        </p:txBody>
      </p:sp>
      <p:sp>
        <p:nvSpPr>
          <p:cNvPr id="30" name="角丸四角形 42">
            <a:extLst>
              <a:ext uri="{FF2B5EF4-FFF2-40B4-BE49-F238E27FC236}">
                <a16:creationId xmlns:a16="http://schemas.microsoft.com/office/drawing/2014/main" id="{17F9ADA0-43FA-4470-2D02-5D07E96FB153}"/>
              </a:ext>
            </a:extLst>
          </p:cNvPr>
          <p:cNvSpPr/>
          <p:nvPr/>
        </p:nvSpPr>
        <p:spPr>
          <a:xfrm flipH="1">
            <a:off x="8369662" y="3786628"/>
            <a:ext cx="356541" cy="1730990"/>
          </a:xfrm>
          <a:prstGeom prst="roundRect">
            <a:avLst>
              <a:gd name="adj" fmla="val 13606"/>
            </a:avLst>
          </a:prstGeom>
          <a:solidFill>
            <a:schemeClr val="accent6">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8557" rIns="0" bIns="38557" anchor="ctr"/>
          <a:lstStyle/>
          <a:p>
            <a:pPr algn="ctr" defTabSz="979316"/>
            <a:r>
              <a:rPr lang="ja-JP" altLang="en-US" sz="1100" dirty="0">
                <a:solidFill>
                  <a:srgbClr val="000000"/>
                </a:solidFill>
                <a:latin typeface="Meiryo UI" panose="020B0604030504040204" pitchFamily="50" charset="-128"/>
                <a:ea typeface="Meiryo UI" panose="020B0604030504040204" pitchFamily="50" charset="-128"/>
              </a:rPr>
              <a:t>分科会</a:t>
            </a:r>
            <a:r>
              <a:rPr lang="en-US" altLang="ja-JP" sz="1100" dirty="0">
                <a:solidFill>
                  <a:srgbClr val="000000"/>
                </a:solidFill>
                <a:latin typeface="Meiryo UI" panose="020B0604030504040204" pitchFamily="50" charset="-128"/>
                <a:ea typeface="Meiryo UI" panose="020B0604030504040204" pitchFamily="50" charset="-128"/>
              </a:rPr>
              <a:t>②</a:t>
            </a:r>
          </a:p>
        </p:txBody>
      </p:sp>
      <p:sp>
        <p:nvSpPr>
          <p:cNvPr id="31" name="角丸四角形 42">
            <a:extLst>
              <a:ext uri="{FF2B5EF4-FFF2-40B4-BE49-F238E27FC236}">
                <a16:creationId xmlns:a16="http://schemas.microsoft.com/office/drawing/2014/main" id="{D5CD3CF0-EA52-AC3F-7C42-10D52D00122D}"/>
              </a:ext>
            </a:extLst>
          </p:cNvPr>
          <p:cNvSpPr/>
          <p:nvPr/>
        </p:nvSpPr>
        <p:spPr>
          <a:xfrm flipH="1">
            <a:off x="3334846" y="5153618"/>
            <a:ext cx="587208" cy="758659"/>
          </a:xfrm>
          <a:prstGeom prst="roundRect">
            <a:avLst>
              <a:gd name="adj" fmla="val 22870"/>
            </a:avLst>
          </a:prstGeom>
          <a:solidFill>
            <a:schemeClr val="accent2">
              <a:lumMod val="20000"/>
              <a:lumOff val="80000"/>
            </a:schemeClr>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38557" rIns="0" bIns="38557" anchor="ctr"/>
          <a:lstStyle/>
          <a:p>
            <a:pPr algn="ctr" defTabSz="979316">
              <a:defRPr/>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defTabSz="979316">
              <a:defRPr/>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コミュニティ</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defTabSz="979316">
              <a:defRPr/>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活性化</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defTabSz="979316">
              <a:defRPr/>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支援</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a:extLst>
              <a:ext uri="{FF2B5EF4-FFF2-40B4-BE49-F238E27FC236}">
                <a16:creationId xmlns:a16="http://schemas.microsoft.com/office/drawing/2014/main" id="{463B02BC-93CC-F972-F4AE-F93A41C5F745}"/>
              </a:ext>
            </a:extLst>
          </p:cNvPr>
          <p:cNvSpPr/>
          <p:nvPr/>
        </p:nvSpPr>
        <p:spPr>
          <a:xfrm flipH="1">
            <a:off x="8254328" y="5135255"/>
            <a:ext cx="587208" cy="758659"/>
          </a:xfrm>
          <a:prstGeom prst="roundRect">
            <a:avLst>
              <a:gd name="adj" fmla="val 22870"/>
            </a:avLst>
          </a:prstGeom>
          <a:solidFill>
            <a:schemeClr val="accent2">
              <a:lumMod val="20000"/>
              <a:lumOff val="80000"/>
            </a:schemeClr>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38557" rIns="0" bIns="38557" anchor="ctr"/>
          <a:lstStyle/>
          <a:p>
            <a:pPr algn="ctr" defTabSz="979316">
              <a:defRPr/>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defTabSz="979316">
              <a:defRPr/>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コミュニティ</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defTabSz="979316">
              <a:defRPr/>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活性化</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defTabSz="979316">
              <a:defRPr/>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支援</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角丸四角形 42">
            <a:extLst>
              <a:ext uri="{FF2B5EF4-FFF2-40B4-BE49-F238E27FC236}">
                <a16:creationId xmlns:a16="http://schemas.microsoft.com/office/drawing/2014/main" id="{001B7E81-D14F-5C63-3384-187884330C7F}"/>
              </a:ext>
            </a:extLst>
          </p:cNvPr>
          <p:cNvSpPr/>
          <p:nvPr/>
        </p:nvSpPr>
        <p:spPr>
          <a:xfrm flipH="1">
            <a:off x="7236506" y="5137833"/>
            <a:ext cx="587208" cy="758061"/>
          </a:xfrm>
          <a:prstGeom prst="roundRect">
            <a:avLst>
              <a:gd name="adj" fmla="val 22870"/>
            </a:avLst>
          </a:prstGeom>
          <a:solidFill>
            <a:schemeClr val="accent2">
              <a:lumMod val="20000"/>
              <a:lumOff val="80000"/>
            </a:schemeClr>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38557" rIns="0" bIns="38557" anchor="ctr"/>
          <a:lstStyle/>
          <a:p>
            <a:pPr algn="ctr" defTabSz="979316">
              <a:defRPr/>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defTabSz="979316">
              <a:defRPr/>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コミュニティ</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defTabSz="979316">
              <a:defRPr/>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活性化</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defTabSz="979316">
              <a:defRPr/>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支援</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550416" y="6089829"/>
            <a:ext cx="9641149" cy="307777"/>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上記以外にもセミナー等のイベントを開催予定です</a:t>
            </a:r>
          </a:p>
        </p:txBody>
      </p:sp>
      <p:sp>
        <p:nvSpPr>
          <p:cNvPr id="34" name="テキスト ボックス 33"/>
          <p:cNvSpPr txBox="1"/>
          <p:nvPr/>
        </p:nvSpPr>
        <p:spPr>
          <a:xfrm>
            <a:off x="550416" y="6491348"/>
            <a:ext cx="9641149" cy="307777"/>
          </a:xfrm>
          <a:prstGeom prst="rect">
            <a:avLst/>
          </a:prstGeom>
          <a:noFill/>
        </p:spPr>
        <p:txBody>
          <a:bodyPr wrap="square" rtlCol="0">
            <a:spAutoFit/>
          </a:bodyPr>
          <a:lstStyle/>
          <a:p>
            <a:pPr marL="285750" indent="-285750">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上記のスケジュール等は変更となる可能性がございます</a:t>
            </a:r>
            <a:endParaRPr kumimoji="1" lang="ja-JP" altLang="en-US" sz="1400"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692458" y="920424"/>
            <a:ext cx="2600176"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全体スケジュール</a:t>
            </a:r>
          </a:p>
        </p:txBody>
      </p:sp>
      <p:pic>
        <p:nvPicPr>
          <p:cNvPr id="35" name="図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304" y="145351"/>
            <a:ext cx="3173205" cy="681623"/>
          </a:xfrm>
          <a:prstGeom prst="rect">
            <a:avLst/>
          </a:prstGeom>
        </p:spPr>
      </p:pic>
      <p:sp>
        <p:nvSpPr>
          <p:cNvPr id="36" name="正方形/長方形 35"/>
          <p:cNvSpPr/>
          <p:nvPr/>
        </p:nvSpPr>
        <p:spPr>
          <a:xfrm>
            <a:off x="286932" y="1004261"/>
            <a:ext cx="274799" cy="2867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03171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b="3280"/>
          <a:stretch/>
        </p:blipFill>
        <p:spPr>
          <a:xfrm>
            <a:off x="1438275" y="1"/>
            <a:ext cx="10753725" cy="6781800"/>
          </a:xfrm>
          <a:prstGeom prst="rect">
            <a:avLst/>
          </a:prstGeom>
        </p:spPr>
      </p:pic>
      <p:sp>
        <p:nvSpPr>
          <p:cNvPr id="6" name="正方形/長方形 5"/>
          <p:cNvSpPr/>
          <p:nvPr/>
        </p:nvSpPr>
        <p:spPr>
          <a:xfrm>
            <a:off x="1676400" y="857250"/>
            <a:ext cx="3495675"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lumMod val="90000"/>
                </a:schemeClr>
              </a:solidFill>
            </a:endParaRPr>
          </a:p>
        </p:txBody>
      </p:sp>
      <p:sp>
        <p:nvSpPr>
          <p:cNvPr id="7" name="テキスト ボックス 6"/>
          <p:cNvSpPr txBox="1"/>
          <p:nvPr/>
        </p:nvSpPr>
        <p:spPr>
          <a:xfrm>
            <a:off x="628650" y="1435571"/>
            <a:ext cx="4419600" cy="369332"/>
          </a:xfrm>
          <a:prstGeom prst="rect">
            <a:avLst/>
          </a:prstGeom>
          <a:noFill/>
        </p:spPr>
        <p:txBody>
          <a:bodyPr wrap="square" rtlCol="0">
            <a:spAutoFit/>
          </a:bodyPr>
          <a:lstStyle/>
          <a:p>
            <a:r>
              <a:rPr kumimoji="1" lang="en-US" altLang="ja-JP" dirty="0" err="1">
                <a:solidFill>
                  <a:schemeClr val="bg2">
                    <a:lumMod val="90000"/>
                  </a:schemeClr>
                </a:solidFill>
                <a:latin typeface="Meiryo UI" panose="020B0604030504040204" pitchFamily="50" charset="-128"/>
                <a:ea typeface="Meiryo UI" panose="020B0604030504040204" pitchFamily="50" charset="-128"/>
              </a:rPr>
              <a:t>Komatsushima</a:t>
            </a:r>
            <a:r>
              <a:rPr kumimoji="1" lang="en-US" altLang="ja-JP" dirty="0">
                <a:solidFill>
                  <a:schemeClr val="bg2">
                    <a:lumMod val="90000"/>
                  </a:schemeClr>
                </a:solidFill>
                <a:latin typeface="Meiryo UI" panose="020B0604030504040204" pitchFamily="50" charset="-128"/>
                <a:ea typeface="Meiryo UI" panose="020B0604030504040204" pitchFamily="50" charset="-128"/>
              </a:rPr>
              <a:t> Innovators Port</a:t>
            </a:r>
            <a:r>
              <a:rPr kumimoji="1" lang="ja-JP" altLang="en-US" dirty="0">
                <a:solidFill>
                  <a:schemeClr val="bg2">
                    <a:lumMod val="90000"/>
                  </a:schemeClr>
                </a:solidFill>
                <a:latin typeface="Meiryo UI" panose="020B0604030504040204" pitchFamily="50" charset="-128"/>
                <a:ea typeface="Meiryo UI" panose="020B0604030504040204" pitchFamily="50" charset="-128"/>
              </a:rPr>
              <a:t>について</a:t>
            </a:r>
          </a:p>
        </p:txBody>
      </p:sp>
      <p:sp>
        <p:nvSpPr>
          <p:cNvPr id="8" name="テキスト ボックス 7"/>
          <p:cNvSpPr txBox="1"/>
          <p:nvPr/>
        </p:nvSpPr>
        <p:spPr>
          <a:xfrm>
            <a:off x="628650" y="2477101"/>
            <a:ext cx="4419600"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イノベーター創出プログラムについて</a:t>
            </a:r>
          </a:p>
        </p:txBody>
      </p:sp>
      <p:sp>
        <p:nvSpPr>
          <p:cNvPr id="10" name="テキスト ボックス 9"/>
          <p:cNvSpPr txBox="1"/>
          <p:nvPr/>
        </p:nvSpPr>
        <p:spPr>
          <a:xfrm>
            <a:off x="628650" y="3526270"/>
            <a:ext cx="4419600" cy="369332"/>
          </a:xfrm>
          <a:prstGeom prst="rect">
            <a:avLst/>
          </a:prstGeom>
          <a:noFill/>
        </p:spPr>
        <p:txBody>
          <a:bodyPr wrap="square" rtlCol="0">
            <a:spAutoFit/>
          </a:bodyPr>
          <a:lstStyle/>
          <a:p>
            <a:r>
              <a:rPr lang="ja-JP" altLang="en-US" dirty="0">
                <a:solidFill>
                  <a:schemeClr val="bg2">
                    <a:lumMod val="90000"/>
                  </a:schemeClr>
                </a:solidFill>
                <a:latin typeface="Meiryo UI" panose="020B0604030504040204" pitchFamily="50" charset="-128"/>
                <a:ea typeface="Meiryo UI" panose="020B0604030504040204" pitchFamily="50" charset="-128"/>
              </a:rPr>
              <a:t>事業者支援プログラムについて</a:t>
            </a:r>
            <a:endParaRPr kumimoji="1" lang="ja-JP" altLang="en-US" dirty="0">
              <a:solidFill>
                <a:schemeClr val="bg2">
                  <a:lumMod val="90000"/>
                </a:schemeClr>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485775" y="1486887"/>
            <a:ext cx="47625" cy="274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485775" y="2529397"/>
            <a:ext cx="47625" cy="274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485775" y="3573895"/>
            <a:ext cx="47625" cy="274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85775" y="4618393"/>
            <a:ext cx="47625" cy="274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28650" y="4575439"/>
            <a:ext cx="4419600" cy="369332"/>
          </a:xfrm>
          <a:prstGeom prst="rect">
            <a:avLst/>
          </a:prstGeom>
          <a:noFill/>
        </p:spPr>
        <p:txBody>
          <a:bodyPr wrap="square" rtlCol="0">
            <a:spAutoFit/>
          </a:bodyPr>
          <a:lstStyle/>
          <a:p>
            <a:r>
              <a:rPr kumimoji="1" lang="ja-JP" altLang="en-US" dirty="0">
                <a:solidFill>
                  <a:schemeClr val="bg2">
                    <a:lumMod val="90000"/>
                  </a:schemeClr>
                </a:solidFill>
                <a:latin typeface="Meiryo UI" panose="020B0604030504040204" pitchFamily="50" charset="-128"/>
                <a:ea typeface="Meiryo UI" panose="020B0604030504040204" pitchFamily="50" charset="-128"/>
              </a:rPr>
              <a:t>地域コミュニティ形成について</a:t>
            </a:r>
          </a:p>
        </p:txBody>
      </p:sp>
    </p:spTree>
    <p:extLst>
      <p:ext uri="{BB962C8B-B14F-4D97-AF65-F5344CB8AC3E}">
        <p14:creationId xmlns:p14="http://schemas.microsoft.com/office/powerpoint/2010/main" val="584520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7453" y="256840"/>
            <a:ext cx="5681708" cy="400110"/>
            <a:chOff x="257453" y="159183"/>
            <a:chExt cx="4839660" cy="400110"/>
          </a:xfrm>
        </p:grpSpPr>
        <p:sp>
          <p:nvSpPr>
            <p:cNvPr id="5" name="テキスト ボックス 4"/>
            <p:cNvSpPr txBox="1"/>
            <p:nvPr/>
          </p:nvSpPr>
          <p:spPr>
            <a:xfrm>
              <a:off x="303172" y="159183"/>
              <a:ext cx="4793941"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イノベーター創出プログラムについて</a:t>
              </a:r>
              <a:endParaRPr kumimoji="1" lang="ja-JP" altLang="en-US" sz="2000" dirty="0">
                <a:latin typeface="Meiryo UI" panose="020B0604030504040204" pitchFamily="50" charset="-128"/>
                <a:ea typeface="Meiryo UI" panose="020B0604030504040204" pitchFamily="50" charset="-128"/>
              </a:endParaRPr>
            </a:p>
          </p:txBody>
        </p:sp>
        <p:sp>
          <p:nvSpPr>
            <p:cNvPr id="6" name="正方形/長方形 5"/>
            <p:cNvSpPr/>
            <p:nvPr/>
          </p:nvSpPr>
          <p:spPr>
            <a:xfrm>
              <a:off x="257453" y="227288"/>
              <a:ext cx="45719" cy="332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22" name="グループ化 21"/>
          <p:cNvGrpSpPr/>
          <p:nvPr/>
        </p:nvGrpSpPr>
        <p:grpSpPr>
          <a:xfrm>
            <a:off x="2465497" y="1568929"/>
            <a:ext cx="8897920" cy="5045968"/>
            <a:chOff x="53264" y="1075942"/>
            <a:chExt cx="7705821" cy="5045968"/>
          </a:xfrm>
        </p:grpSpPr>
        <p:sp>
          <p:nvSpPr>
            <p:cNvPr id="7" name="テキスト ボックス 6"/>
            <p:cNvSpPr txBox="1"/>
            <p:nvPr/>
          </p:nvSpPr>
          <p:spPr>
            <a:xfrm>
              <a:off x="701336" y="1560597"/>
              <a:ext cx="6516210" cy="830997"/>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プロのアドバイザーによる</a:t>
              </a:r>
              <a:r>
                <a:rPr lang="ja-JP" altLang="en-US" sz="2400" b="1" dirty="0">
                  <a:latin typeface="Meiryo UI" panose="020B0604030504040204" pitchFamily="50" charset="-128"/>
                  <a:ea typeface="Meiryo UI" panose="020B0604030504040204" pitchFamily="50" charset="-128"/>
                </a:rPr>
                <a:t>全</a:t>
              </a:r>
              <a:r>
                <a:rPr lang="en-US" altLang="ja-JP" sz="2400" b="1" dirty="0">
                  <a:latin typeface="Meiryo UI" panose="020B0604030504040204" pitchFamily="50" charset="-128"/>
                  <a:ea typeface="Meiryo UI" panose="020B0604030504040204" pitchFamily="50" charset="-128"/>
                </a:rPr>
                <a:t>10</a:t>
              </a:r>
              <a:r>
                <a:rPr lang="ja-JP" altLang="en-US" sz="2400" b="1" dirty="0">
                  <a:latin typeface="Meiryo UI" panose="020B0604030504040204" pitchFamily="50" charset="-128"/>
                  <a:ea typeface="Meiryo UI" panose="020B0604030504040204" pitchFamily="50" charset="-128"/>
                </a:rPr>
                <a:t>回程度の</a:t>
              </a:r>
              <a:r>
                <a:rPr kumimoji="1" lang="ja-JP" altLang="en-US" sz="2400" b="1" dirty="0">
                  <a:latin typeface="Meiryo UI" panose="020B0604030504040204" pitchFamily="50" charset="-128"/>
                  <a:ea typeface="Meiryo UI" panose="020B0604030504040204" pitchFamily="50" charset="-128"/>
                </a:rPr>
                <a:t>個別メンタリング</a:t>
              </a:r>
            </a:p>
          </p:txBody>
        </p:sp>
        <p:sp>
          <p:nvSpPr>
            <p:cNvPr id="12" name="テキスト ボックス 11"/>
            <p:cNvSpPr txBox="1"/>
            <p:nvPr/>
          </p:nvSpPr>
          <p:spPr>
            <a:xfrm>
              <a:off x="692458" y="2547776"/>
              <a:ext cx="7057749" cy="461665"/>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地域の企業・団体とのネットワーキング</a:t>
              </a:r>
            </a:p>
          </p:txBody>
        </p:sp>
        <p:sp>
          <p:nvSpPr>
            <p:cNvPr id="14" name="テキスト ボックス 13"/>
            <p:cNvSpPr txBox="1"/>
            <p:nvPr/>
          </p:nvSpPr>
          <p:spPr>
            <a:xfrm>
              <a:off x="53264" y="1075942"/>
              <a:ext cx="1811044" cy="461665"/>
            </a:xfrm>
            <a:prstGeom prst="rect">
              <a:avLst/>
            </a:prstGeom>
            <a:noFill/>
          </p:spPr>
          <p:txBody>
            <a:bodyPr wrap="square" rtlCol="0">
              <a:spAutoFit/>
            </a:bodyPr>
            <a:lstStyle/>
            <a:p>
              <a:r>
                <a:rPr kumimoji="1" lang="en-US" altLang="ja-JP" dirty="0">
                  <a:latin typeface="Meiryo UI" panose="020B0604030504040204" pitchFamily="50" charset="-128"/>
                  <a:ea typeface="Meiryo UI" panose="020B0604030504040204" pitchFamily="50" charset="-128"/>
                </a:rPr>
                <a:t>SUPPORT</a:t>
              </a:r>
              <a:r>
                <a:rPr kumimoji="1" lang="en-US" altLang="ja-JP" sz="2400" dirty="0">
                  <a:latin typeface="Cambria" panose="02040503050406030204" pitchFamily="18" charset="0"/>
                  <a:ea typeface="Cambria" panose="02040503050406030204" pitchFamily="18" charset="0"/>
                </a:rPr>
                <a:t> </a:t>
              </a:r>
              <a:r>
                <a:rPr kumimoji="1" lang="en-US" altLang="ja-JP" sz="2400" dirty="0">
                  <a:solidFill>
                    <a:schemeClr val="accent1"/>
                  </a:solidFill>
                  <a:latin typeface="Meiryo UI" panose="020B0604030504040204" pitchFamily="50" charset="-128"/>
                  <a:ea typeface="Meiryo UI" panose="020B0604030504040204" pitchFamily="50" charset="-128"/>
                </a:rPr>
                <a:t>01</a:t>
              </a:r>
              <a:endParaRPr kumimoji="1" lang="ja-JP" altLang="en-US" sz="2400" dirty="0">
                <a:solidFill>
                  <a:schemeClr val="accent1"/>
                </a:solid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53264" y="2128755"/>
              <a:ext cx="1811044" cy="461665"/>
            </a:xfrm>
            <a:prstGeom prst="rect">
              <a:avLst/>
            </a:prstGeom>
            <a:noFill/>
          </p:spPr>
          <p:txBody>
            <a:bodyPr wrap="square" rtlCol="0">
              <a:spAutoFit/>
            </a:bodyPr>
            <a:lstStyle/>
            <a:p>
              <a:r>
                <a:rPr kumimoji="1" lang="en-US" altLang="ja-JP" dirty="0">
                  <a:latin typeface="Meiryo UI" panose="020B0604030504040204" pitchFamily="50" charset="-128"/>
                  <a:ea typeface="Meiryo UI" panose="020B0604030504040204" pitchFamily="50" charset="-128"/>
                </a:rPr>
                <a:t>SUPPORT</a:t>
              </a:r>
              <a:r>
                <a:rPr kumimoji="1" lang="en-US" altLang="ja-JP" sz="2400" dirty="0">
                  <a:latin typeface="Cambria" panose="02040503050406030204" pitchFamily="18" charset="0"/>
                  <a:ea typeface="Cambria" panose="02040503050406030204" pitchFamily="18" charset="0"/>
                </a:rPr>
                <a:t> </a:t>
              </a:r>
              <a:r>
                <a:rPr kumimoji="1" lang="en-US" altLang="ja-JP" sz="2400" dirty="0">
                  <a:solidFill>
                    <a:schemeClr val="accent1"/>
                  </a:solidFill>
                  <a:latin typeface="Meiryo UI" panose="020B0604030504040204" pitchFamily="50" charset="-128"/>
                  <a:ea typeface="Meiryo UI" panose="020B0604030504040204" pitchFamily="50" charset="-128"/>
                </a:rPr>
                <a:t>02</a:t>
              </a:r>
              <a:endParaRPr kumimoji="1" lang="ja-JP" altLang="en-US" sz="2400" dirty="0">
                <a:solidFill>
                  <a:schemeClr val="accent1"/>
                </a:solidFill>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701336" y="3597097"/>
              <a:ext cx="7057749" cy="461665"/>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資金調達のアドバイス</a:t>
              </a:r>
            </a:p>
          </p:txBody>
        </p:sp>
        <p:sp>
          <p:nvSpPr>
            <p:cNvPr id="17" name="テキスト ボックス 16"/>
            <p:cNvSpPr txBox="1"/>
            <p:nvPr/>
          </p:nvSpPr>
          <p:spPr>
            <a:xfrm>
              <a:off x="53264" y="3178076"/>
              <a:ext cx="1811044" cy="461665"/>
            </a:xfrm>
            <a:prstGeom prst="rect">
              <a:avLst/>
            </a:prstGeom>
            <a:noFill/>
          </p:spPr>
          <p:txBody>
            <a:bodyPr wrap="square" rtlCol="0">
              <a:spAutoFit/>
            </a:bodyPr>
            <a:lstStyle/>
            <a:p>
              <a:r>
                <a:rPr kumimoji="1" lang="en-US" altLang="ja-JP" dirty="0">
                  <a:latin typeface="Meiryo UI" panose="020B0604030504040204" pitchFamily="50" charset="-128"/>
                  <a:ea typeface="Meiryo UI" panose="020B0604030504040204" pitchFamily="50" charset="-128"/>
                </a:rPr>
                <a:t>SUPPORT</a:t>
              </a:r>
              <a:r>
                <a:rPr kumimoji="1" lang="en-US" altLang="ja-JP" sz="2400" dirty="0">
                  <a:latin typeface="Cambria" panose="02040503050406030204" pitchFamily="18" charset="0"/>
                  <a:ea typeface="Cambria" panose="02040503050406030204" pitchFamily="18" charset="0"/>
                </a:rPr>
                <a:t> </a:t>
              </a:r>
              <a:r>
                <a:rPr kumimoji="1" lang="en-US" altLang="ja-JP" sz="2400" dirty="0">
                  <a:solidFill>
                    <a:schemeClr val="accent1"/>
                  </a:solidFill>
                  <a:latin typeface="Meiryo UI" panose="020B0604030504040204" pitchFamily="50" charset="-128"/>
                  <a:ea typeface="Meiryo UI" panose="020B0604030504040204" pitchFamily="50" charset="-128"/>
                </a:rPr>
                <a:t>03</a:t>
              </a:r>
              <a:endParaRPr kumimoji="1" lang="ja-JP" altLang="en-US" sz="2400" dirty="0">
                <a:solidFill>
                  <a:schemeClr val="accent1"/>
                </a:solidFill>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701336" y="4628671"/>
              <a:ext cx="7057749" cy="461665"/>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販路開拓のアドバイス</a:t>
              </a:r>
            </a:p>
          </p:txBody>
        </p:sp>
        <p:sp>
          <p:nvSpPr>
            <p:cNvPr id="19" name="テキスト ボックス 18"/>
            <p:cNvSpPr txBox="1"/>
            <p:nvPr/>
          </p:nvSpPr>
          <p:spPr>
            <a:xfrm>
              <a:off x="53264" y="4222064"/>
              <a:ext cx="1811044" cy="461665"/>
            </a:xfrm>
            <a:prstGeom prst="rect">
              <a:avLst/>
            </a:prstGeom>
            <a:noFill/>
          </p:spPr>
          <p:txBody>
            <a:bodyPr wrap="square" rtlCol="0">
              <a:spAutoFit/>
            </a:bodyPr>
            <a:lstStyle/>
            <a:p>
              <a:r>
                <a:rPr kumimoji="1" lang="en-US" altLang="ja-JP" dirty="0">
                  <a:latin typeface="Meiryo UI" panose="020B0604030504040204" pitchFamily="50" charset="-128"/>
                  <a:ea typeface="Meiryo UI" panose="020B0604030504040204" pitchFamily="50" charset="-128"/>
                </a:rPr>
                <a:t>SUPPORT</a:t>
              </a:r>
              <a:r>
                <a:rPr kumimoji="1" lang="en-US" altLang="ja-JP" sz="2400" dirty="0">
                  <a:latin typeface="Cambria" panose="02040503050406030204" pitchFamily="18" charset="0"/>
                  <a:ea typeface="Cambria" panose="02040503050406030204" pitchFamily="18" charset="0"/>
                </a:rPr>
                <a:t> </a:t>
              </a:r>
              <a:r>
                <a:rPr kumimoji="1" lang="en-US" altLang="ja-JP" sz="2400" dirty="0">
                  <a:solidFill>
                    <a:schemeClr val="accent1"/>
                  </a:solidFill>
                  <a:latin typeface="Meiryo UI" panose="020B0604030504040204" pitchFamily="50" charset="-128"/>
                  <a:ea typeface="Meiryo UI" panose="020B0604030504040204" pitchFamily="50" charset="-128"/>
                </a:rPr>
                <a:t>04</a:t>
              </a:r>
              <a:endParaRPr kumimoji="1" lang="ja-JP" altLang="en-US" sz="2400" dirty="0">
                <a:solidFill>
                  <a:schemeClr val="accent1"/>
                </a:solidFill>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701336" y="5660245"/>
              <a:ext cx="7057749"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rPr>
                <a:t>起業、事業化後の地域一体となった継続支援</a:t>
              </a:r>
              <a:endParaRPr kumimoji="1" lang="ja-JP" altLang="en-US" sz="2400" b="1"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53264" y="5251695"/>
              <a:ext cx="1811044" cy="461665"/>
            </a:xfrm>
            <a:prstGeom prst="rect">
              <a:avLst/>
            </a:prstGeom>
            <a:noFill/>
          </p:spPr>
          <p:txBody>
            <a:bodyPr wrap="square" rtlCol="0">
              <a:spAutoFit/>
            </a:bodyPr>
            <a:lstStyle/>
            <a:p>
              <a:r>
                <a:rPr kumimoji="1" lang="en-US" altLang="ja-JP" dirty="0">
                  <a:latin typeface="Meiryo UI" panose="020B0604030504040204" pitchFamily="50" charset="-128"/>
                  <a:ea typeface="Meiryo UI" panose="020B0604030504040204" pitchFamily="50" charset="-128"/>
                </a:rPr>
                <a:t>SUPPORT</a:t>
              </a:r>
              <a:r>
                <a:rPr kumimoji="1" lang="en-US" altLang="ja-JP" sz="2400" dirty="0">
                  <a:latin typeface="Cambria" panose="02040503050406030204" pitchFamily="18" charset="0"/>
                  <a:ea typeface="Cambria" panose="02040503050406030204" pitchFamily="18" charset="0"/>
                </a:rPr>
                <a:t> </a:t>
              </a:r>
              <a:r>
                <a:rPr kumimoji="1" lang="en-US" altLang="ja-JP" sz="2400" dirty="0">
                  <a:solidFill>
                    <a:schemeClr val="accent1"/>
                  </a:solidFill>
                  <a:latin typeface="Meiryo UI" panose="020B0604030504040204" pitchFamily="50" charset="-128"/>
                  <a:ea typeface="Meiryo UI" panose="020B0604030504040204" pitchFamily="50" charset="-128"/>
                </a:rPr>
                <a:t>05</a:t>
              </a:r>
              <a:endParaRPr kumimoji="1" lang="ja-JP" altLang="en-US" sz="2400" dirty="0">
                <a:solidFill>
                  <a:schemeClr val="accent1"/>
                </a:solidFill>
                <a:latin typeface="Meiryo UI" panose="020B0604030504040204" pitchFamily="50" charset="-128"/>
                <a:ea typeface="Meiryo UI" panose="020B0604030504040204" pitchFamily="50" charset="-128"/>
              </a:endParaRPr>
            </a:p>
          </p:txBody>
        </p:sp>
      </p:grpSp>
      <p:pic>
        <p:nvPicPr>
          <p:cNvPr id="23" name="図 22"/>
          <p:cNvPicPr>
            <a:picLocks noChangeAspect="1"/>
          </p:cNvPicPr>
          <p:nvPr/>
        </p:nvPicPr>
        <p:blipFill>
          <a:blip r:embed="rId2"/>
          <a:stretch>
            <a:fillRect/>
          </a:stretch>
        </p:blipFill>
        <p:spPr>
          <a:xfrm>
            <a:off x="1212865" y="1813740"/>
            <a:ext cx="1114425" cy="866775"/>
          </a:xfrm>
          <a:prstGeom prst="rect">
            <a:avLst/>
          </a:prstGeom>
        </p:spPr>
      </p:pic>
      <p:pic>
        <p:nvPicPr>
          <p:cNvPr id="24" name="図 23"/>
          <p:cNvPicPr>
            <a:picLocks noChangeAspect="1"/>
          </p:cNvPicPr>
          <p:nvPr/>
        </p:nvPicPr>
        <p:blipFill>
          <a:blip r:embed="rId3"/>
          <a:stretch>
            <a:fillRect/>
          </a:stretch>
        </p:blipFill>
        <p:spPr>
          <a:xfrm>
            <a:off x="1246202" y="2753294"/>
            <a:ext cx="1047750" cy="962025"/>
          </a:xfrm>
          <a:prstGeom prst="rect">
            <a:avLst/>
          </a:prstGeom>
        </p:spPr>
      </p:pic>
      <p:pic>
        <p:nvPicPr>
          <p:cNvPr id="25" name="図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793" y="3788098"/>
            <a:ext cx="962159" cy="943107"/>
          </a:xfrm>
          <a:prstGeom prst="rect">
            <a:avLst/>
          </a:prstGeom>
        </p:spPr>
      </p:pic>
      <p:pic>
        <p:nvPicPr>
          <p:cNvPr id="26" name="図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833" y="4841179"/>
            <a:ext cx="929457" cy="948046"/>
          </a:xfrm>
          <a:prstGeom prst="rect">
            <a:avLst/>
          </a:prstGeom>
        </p:spPr>
      </p:pic>
      <p:pic>
        <p:nvPicPr>
          <p:cNvPr id="27" name="図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2760" y="5846643"/>
            <a:ext cx="1133633" cy="1000265"/>
          </a:xfrm>
          <a:prstGeom prst="rect">
            <a:avLst/>
          </a:prstGeom>
        </p:spPr>
      </p:pic>
      <p:sp>
        <p:nvSpPr>
          <p:cNvPr id="3" name="テキスト ボックス 2"/>
          <p:cNvSpPr txBox="1"/>
          <p:nvPr/>
        </p:nvSpPr>
        <p:spPr>
          <a:xfrm>
            <a:off x="459146" y="859896"/>
            <a:ext cx="5912528" cy="400110"/>
          </a:xfrm>
          <a:prstGeom prst="rect">
            <a:avLst/>
          </a:prstGeom>
          <a:noFill/>
        </p:spPr>
        <p:txBody>
          <a:bodyPr wrap="square" rtlCol="0">
            <a:spAutoFit/>
          </a:bodyPr>
          <a:lstStyle/>
          <a:p>
            <a:r>
              <a:rPr kumimoji="1" lang="ja-JP" altLang="en-US" sz="2000" dirty="0">
                <a:latin typeface="Meiryo UI" panose="020B0604030504040204" pitchFamily="50" charset="-128"/>
                <a:ea typeface="Meiryo UI" panose="020B0604030504040204" pitchFamily="50" charset="-128"/>
              </a:rPr>
              <a:t>採択者には以下の伴走支援内容を</a:t>
            </a:r>
            <a:r>
              <a:rPr kumimoji="1" lang="ja-JP" altLang="en-US" sz="2000" b="1" dirty="0">
                <a:latin typeface="Meiryo UI" panose="020B0604030504040204" pitchFamily="50" charset="-128"/>
                <a:ea typeface="Meiryo UI" panose="020B0604030504040204" pitchFamily="50" charset="-128"/>
              </a:rPr>
              <a:t>無料</a:t>
            </a:r>
            <a:r>
              <a:rPr kumimoji="1" lang="ja-JP" altLang="en-US" sz="2000" dirty="0">
                <a:latin typeface="Meiryo UI" panose="020B0604030504040204" pitchFamily="50" charset="-128"/>
                <a:ea typeface="Meiryo UI" panose="020B0604030504040204" pitchFamily="50" charset="-128"/>
              </a:rPr>
              <a:t>で提供</a:t>
            </a:r>
          </a:p>
        </p:txBody>
      </p:sp>
      <p:pic>
        <p:nvPicPr>
          <p:cNvPr id="28" name="図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9304" y="145351"/>
            <a:ext cx="3173205" cy="681623"/>
          </a:xfrm>
          <a:prstGeom prst="rect">
            <a:avLst/>
          </a:prstGeom>
        </p:spPr>
      </p:pic>
    </p:spTree>
    <p:extLst>
      <p:ext uri="{BB962C8B-B14F-4D97-AF65-F5344CB8AC3E}">
        <p14:creationId xmlns:p14="http://schemas.microsoft.com/office/powerpoint/2010/main" val="427048885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1409</TotalTime>
  <Words>1249</Words>
  <Application>Microsoft Macintosh PowerPoint</Application>
  <PresentationFormat>ワイド画面</PresentationFormat>
  <Paragraphs>185</Paragraphs>
  <Slides>17</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17</vt:i4>
      </vt:variant>
    </vt:vector>
  </HeadingPairs>
  <TitlesOfParts>
    <vt:vector size="24" baseType="lpstr">
      <vt:lpstr>Meiryo UI</vt:lpstr>
      <vt:lpstr>Arial</vt:lpstr>
      <vt:lpstr>Calibri</vt:lpstr>
      <vt:lpstr>Calibri Light</vt:lpstr>
      <vt:lpstr>Cambria</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株式会社徳島大正銀行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岸　健斗</dc:creator>
  <cp:lastModifiedBy>岡田 義己</cp:lastModifiedBy>
  <cp:revision>99</cp:revision>
  <dcterms:created xsi:type="dcterms:W3CDTF">2025-06-01T23:16:49Z</dcterms:created>
  <dcterms:modified xsi:type="dcterms:W3CDTF">2025-06-06T09:50:09Z</dcterms:modified>
</cp:coreProperties>
</file>